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6" r:id="rId3"/>
    <p:sldId id="265" r:id="rId4"/>
    <p:sldId id="267" r:id="rId5"/>
    <p:sldId id="264" r:id="rId6"/>
    <p:sldId id="274" r:id="rId7"/>
    <p:sldId id="275" r:id="rId8"/>
    <p:sldId id="276" r:id="rId9"/>
    <p:sldId id="277" r:id="rId10"/>
    <p:sldId id="278" r:id="rId11"/>
    <p:sldId id="282" r:id="rId12"/>
    <p:sldId id="283" r:id="rId13"/>
    <p:sldId id="284" r:id="rId14"/>
    <p:sldId id="285" r:id="rId15"/>
    <p:sldId id="286" r:id="rId16"/>
    <p:sldId id="287" r:id="rId17"/>
    <p:sldId id="288" r:id="rId18"/>
    <p:sldId id="289" r:id="rId19"/>
    <p:sldId id="269" r:id="rId20"/>
    <p:sldId id="290" r:id="rId21"/>
    <p:sldId id="263" r:id="rId22"/>
    <p:sldId id="291" r:id="rId23"/>
    <p:sldId id="293" r:id="rId24"/>
    <p:sldId id="292" r:id="rId25"/>
    <p:sldId id="270" r:id="rId26"/>
    <p:sldId id="295" r:id="rId27"/>
    <p:sldId id="296" r:id="rId28"/>
    <p:sldId id="297" r:id="rId29"/>
    <p:sldId id="298" r:id="rId30"/>
    <p:sldId id="301" r:id="rId31"/>
    <p:sldId id="307" r:id="rId32"/>
    <p:sldId id="299" r:id="rId33"/>
    <p:sldId id="294" r:id="rId34"/>
    <p:sldId id="300" r:id="rId35"/>
    <p:sldId id="273" r:id="rId36"/>
    <p:sldId id="271" r:id="rId37"/>
    <p:sldId id="306" r:id="rId38"/>
    <p:sldId id="268" r:id="rId39"/>
    <p:sldId id="302" r:id="rId40"/>
    <p:sldId id="305" r:id="rId41"/>
    <p:sldId id="304" r:id="rId42"/>
    <p:sldId id="303" r:id="rId43"/>
    <p:sldId id="281" r:id="rId44"/>
    <p:sldId id="28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4AD4-EE67-E648-9DB7-F952EC29F4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71EDBF-578E-824F-AD14-64C7993304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0DD898-3054-A54B-9A47-8A787F8E5D48}"/>
              </a:ext>
            </a:extLst>
          </p:cNvPr>
          <p:cNvSpPr>
            <a:spLocks noGrp="1"/>
          </p:cNvSpPr>
          <p:nvPr>
            <p:ph type="dt" sz="half" idx="10"/>
          </p:nvPr>
        </p:nvSpPr>
        <p:spPr/>
        <p:txBody>
          <a:bodyPr/>
          <a:lstStyle/>
          <a:p>
            <a:fld id="{0E2A8721-26C2-A040-A0C5-0559A41277CE}" type="datetimeFigureOut">
              <a:rPr lang="en-US" smtClean="0"/>
              <a:t>10/26/22</a:t>
            </a:fld>
            <a:endParaRPr lang="en-US"/>
          </a:p>
        </p:txBody>
      </p:sp>
      <p:sp>
        <p:nvSpPr>
          <p:cNvPr id="5" name="Footer Placeholder 4">
            <a:extLst>
              <a:ext uri="{FF2B5EF4-FFF2-40B4-BE49-F238E27FC236}">
                <a16:creationId xmlns:a16="http://schemas.microsoft.com/office/drawing/2014/main" id="{DF4C052A-B7CD-6D4E-AC8F-8C76F9676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CE014-77C0-FC4A-9068-805950B47D65}"/>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401393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68F9-0122-254A-8159-02EAC04BC7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7B44F8-AD7A-0944-9D48-FB962ACF1D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09589E-0906-CD49-B306-60E38040C3F1}"/>
              </a:ext>
            </a:extLst>
          </p:cNvPr>
          <p:cNvSpPr>
            <a:spLocks noGrp="1"/>
          </p:cNvSpPr>
          <p:nvPr>
            <p:ph type="dt" sz="half" idx="10"/>
          </p:nvPr>
        </p:nvSpPr>
        <p:spPr/>
        <p:txBody>
          <a:bodyPr/>
          <a:lstStyle/>
          <a:p>
            <a:fld id="{0E2A8721-26C2-A040-A0C5-0559A41277CE}" type="datetimeFigureOut">
              <a:rPr lang="en-US" smtClean="0"/>
              <a:t>10/26/22</a:t>
            </a:fld>
            <a:endParaRPr lang="en-US"/>
          </a:p>
        </p:txBody>
      </p:sp>
      <p:sp>
        <p:nvSpPr>
          <p:cNvPr id="5" name="Footer Placeholder 4">
            <a:extLst>
              <a:ext uri="{FF2B5EF4-FFF2-40B4-BE49-F238E27FC236}">
                <a16:creationId xmlns:a16="http://schemas.microsoft.com/office/drawing/2014/main" id="{19469F88-0A69-D343-9C39-416E40F15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18FF6-C1AE-6842-B2BF-46DAC5187FEE}"/>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530849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571948-BC44-3347-BEE0-1D52835A86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47B5FC-0288-A24A-8C4F-0B8249F16C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8F23B-6E05-9744-8E77-FAE7C69C5AC8}"/>
              </a:ext>
            </a:extLst>
          </p:cNvPr>
          <p:cNvSpPr>
            <a:spLocks noGrp="1"/>
          </p:cNvSpPr>
          <p:nvPr>
            <p:ph type="dt" sz="half" idx="10"/>
          </p:nvPr>
        </p:nvSpPr>
        <p:spPr/>
        <p:txBody>
          <a:bodyPr/>
          <a:lstStyle/>
          <a:p>
            <a:fld id="{0E2A8721-26C2-A040-A0C5-0559A41277CE}" type="datetimeFigureOut">
              <a:rPr lang="en-US" smtClean="0"/>
              <a:t>10/26/22</a:t>
            </a:fld>
            <a:endParaRPr lang="en-US"/>
          </a:p>
        </p:txBody>
      </p:sp>
      <p:sp>
        <p:nvSpPr>
          <p:cNvPr id="5" name="Footer Placeholder 4">
            <a:extLst>
              <a:ext uri="{FF2B5EF4-FFF2-40B4-BE49-F238E27FC236}">
                <a16:creationId xmlns:a16="http://schemas.microsoft.com/office/drawing/2014/main" id="{D7FB9970-AF57-0B4F-8B04-6B8142B47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C5E23-7F3E-3540-8443-90C83C2D24F7}"/>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453278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EFF5-93C8-204E-B4BB-7AC13794E1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07CB8-7032-C14B-9452-C2E31029DE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6DBAD-CEE4-BC45-A90F-5D49A7F043B3}"/>
              </a:ext>
            </a:extLst>
          </p:cNvPr>
          <p:cNvSpPr>
            <a:spLocks noGrp="1"/>
          </p:cNvSpPr>
          <p:nvPr>
            <p:ph type="dt" sz="half" idx="10"/>
          </p:nvPr>
        </p:nvSpPr>
        <p:spPr/>
        <p:txBody>
          <a:bodyPr/>
          <a:lstStyle/>
          <a:p>
            <a:fld id="{0E2A8721-26C2-A040-A0C5-0559A41277CE}" type="datetimeFigureOut">
              <a:rPr lang="en-US" smtClean="0"/>
              <a:t>10/26/22</a:t>
            </a:fld>
            <a:endParaRPr lang="en-US"/>
          </a:p>
        </p:txBody>
      </p:sp>
      <p:sp>
        <p:nvSpPr>
          <p:cNvPr id="5" name="Footer Placeholder 4">
            <a:extLst>
              <a:ext uri="{FF2B5EF4-FFF2-40B4-BE49-F238E27FC236}">
                <a16:creationId xmlns:a16="http://schemas.microsoft.com/office/drawing/2014/main" id="{93964E88-0B39-3845-8282-289B0201C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6AF6EF-8927-6B4C-B990-37E5A4575AB6}"/>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694989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E3E6-B700-8542-9871-A28BC4F175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F296D6-BAD3-454D-A53C-16FC46FA8C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291187-1302-EE4E-B882-CA313BA38CAD}"/>
              </a:ext>
            </a:extLst>
          </p:cNvPr>
          <p:cNvSpPr>
            <a:spLocks noGrp="1"/>
          </p:cNvSpPr>
          <p:nvPr>
            <p:ph type="dt" sz="half" idx="10"/>
          </p:nvPr>
        </p:nvSpPr>
        <p:spPr/>
        <p:txBody>
          <a:bodyPr/>
          <a:lstStyle/>
          <a:p>
            <a:fld id="{0E2A8721-26C2-A040-A0C5-0559A41277CE}" type="datetimeFigureOut">
              <a:rPr lang="en-US" smtClean="0"/>
              <a:t>10/26/22</a:t>
            </a:fld>
            <a:endParaRPr lang="en-US"/>
          </a:p>
        </p:txBody>
      </p:sp>
      <p:sp>
        <p:nvSpPr>
          <p:cNvPr id="5" name="Footer Placeholder 4">
            <a:extLst>
              <a:ext uri="{FF2B5EF4-FFF2-40B4-BE49-F238E27FC236}">
                <a16:creationId xmlns:a16="http://schemas.microsoft.com/office/drawing/2014/main" id="{EF1E889D-9AEF-8248-A0D8-3031EE84FC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9456D-943E-A04F-9959-E4311EDCE0FC}"/>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8426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3C6F-2BF5-994C-81F4-2CB6A8A4F3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8C5E69-64BC-CF43-9212-ADB0ACF890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AA5AD-02FD-AF4D-AA72-9F3AD361C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BFFF6-AB40-ED48-B134-BA3D9979675E}"/>
              </a:ext>
            </a:extLst>
          </p:cNvPr>
          <p:cNvSpPr>
            <a:spLocks noGrp="1"/>
          </p:cNvSpPr>
          <p:nvPr>
            <p:ph type="dt" sz="half" idx="10"/>
          </p:nvPr>
        </p:nvSpPr>
        <p:spPr/>
        <p:txBody>
          <a:bodyPr/>
          <a:lstStyle/>
          <a:p>
            <a:fld id="{0E2A8721-26C2-A040-A0C5-0559A41277CE}" type="datetimeFigureOut">
              <a:rPr lang="en-US" smtClean="0"/>
              <a:t>10/26/22</a:t>
            </a:fld>
            <a:endParaRPr lang="en-US"/>
          </a:p>
        </p:txBody>
      </p:sp>
      <p:sp>
        <p:nvSpPr>
          <p:cNvPr id="6" name="Footer Placeholder 5">
            <a:extLst>
              <a:ext uri="{FF2B5EF4-FFF2-40B4-BE49-F238E27FC236}">
                <a16:creationId xmlns:a16="http://schemas.microsoft.com/office/drawing/2014/main" id="{ED9A9F21-FB3A-8849-B008-6CF2531E10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2758C-FC02-CD41-8386-23CCA15AB02F}"/>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726026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FCD4-32A7-614A-947D-360DE59A0E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3EC216-450F-9447-84B9-0C421506E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9DDAC5-F6E4-BD4A-A59C-74CCD93C89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7D102A-6CA2-DE47-9229-2CB006B8D0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25BE9-8FDC-DB40-81C9-255FF9C790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D082BE-9A39-E348-8FEE-DD5ADF129F03}"/>
              </a:ext>
            </a:extLst>
          </p:cNvPr>
          <p:cNvSpPr>
            <a:spLocks noGrp="1"/>
          </p:cNvSpPr>
          <p:nvPr>
            <p:ph type="dt" sz="half" idx="10"/>
          </p:nvPr>
        </p:nvSpPr>
        <p:spPr/>
        <p:txBody>
          <a:bodyPr/>
          <a:lstStyle/>
          <a:p>
            <a:fld id="{0E2A8721-26C2-A040-A0C5-0559A41277CE}" type="datetimeFigureOut">
              <a:rPr lang="en-US" smtClean="0"/>
              <a:t>10/26/22</a:t>
            </a:fld>
            <a:endParaRPr lang="en-US"/>
          </a:p>
        </p:txBody>
      </p:sp>
      <p:sp>
        <p:nvSpPr>
          <p:cNvPr id="8" name="Footer Placeholder 7">
            <a:extLst>
              <a:ext uri="{FF2B5EF4-FFF2-40B4-BE49-F238E27FC236}">
                <a16:creationId xmlns:a16="http://schemas.microsoft.com/office/drawing/2014/main" id="{55C2F4C0-A885-E44B-A53A-B25D8D1BE6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ADEAC5-524E-FB40-93D5-659EBE216BD2}"/>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272804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FD36-79B6-5D40-947B-CF14CFC669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946758-1628-994C-A165-82CEB3DBEF4D}"/>
              </a:ext>
            </a:extLst>
          </p:cNvPr>
          <p:cNvSpPr>
            <a:spLocks noGrp="1"/>
          </p:cNvSpPr>
          <p:nvPr>
            <p:ph type="dt" sz="half" idx="10"/>
          </p:nvPr>
        </p:nvSpPr>
        <p:spPr/>
        <p:txBody>
          <a:bodyPr/>
          <a:lstStyle/>
          <a:p>
            <a:fld id="{0E2A8721-26C2-A040-A0C5-0559A41277CE}" type="datetimeFigureOut">
              <a:rPr lang="en-US" smtClean="0"/>
              <a:t>10/26/22</a:t>
            </a:fld>
            <a:endParaRPr lang="en-US"/>
          </a:p>
        </p:txBody>
      </p:sp>
      <p:sp>
        <p:nvSpPr>
          <p:cNvPr id="4" name="Footer Placeholder 3">
            <a:extLst>
              <a:ext uri="{FF2B5EF4-FFF2-40B4-BE49-F238E27FC236}">
                <a16:creationId xmlns:a16="http://schemas.microsoft.com/office/drawing/2014/main" id="{2C4A3692-FBD2-7741-9B84-FE37E841FE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5822E0-076B-AE4B-9A3E-E3D12A8DABFA}"/>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68482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925F7C-2F64-B74B-A18A-A4FDB9296211}"/>
              </a:ext>
            </a:extLst>
          </p:cNvPr>
          <p:cNvSpPr>
            <a:spLocks noGrp="1"/>
          </p:cNvSpPr>
          <p:nvPr>
            <p:ph type="dt" sz="half" idx="10"/>
          </p:nvPr>
        </p:nvSpPr>
        <p:spPr/>
        <p:txBody>
          <a:bodyPr/>
          <a:lstStyle/>
          <a:p>
            <a:fld id="{0E2A8721-26C2-A040-A0C5-0559A41277CE}" type="datetimeFigureOut">
              <a:rPr lang="en-US" smtClean="0"/>
              <a:t>10/26/22</a:t>
            </a:fld>
            <a:endParaRPr lang="en-US"/>
          </a:p>
        </p:txBody>
      </p:sp>
      <p:sp>
        <p:nvSpPr>
          <p:cNvPr id="3" name="Footer Placeholder 2">
            <a:extLst>
              <a:ext uri="{FF2B5EF4-FFF2-40B4-BE49-F238E27FC236}">
                <a16:creationId xmlns:a16="http://schemas.microsoft.com/office/drawing/2014/main" id="{7FA80CEB-1F4E-9645-B167-7FD2EEB782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788EAD-ED12-7247-BFE8-08E0E736F666}"/>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475703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26F1-DC34-3540-9A10-817D1FD1A0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ED9043-7BC0-0541-8B2D-A65A41066E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473B51-EFB3-C94C-B4D0-8715DF3AD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54C62C-BF84-B049-B14A-983E9237E56B}"/>
              </a:ext>
            </a:extLst>
          </p:cNvPr>
          <p:cNvSpPr>
            <a:spLocks noGrp="1"/>
          </p:cNvSpPr>
          <p:nvPr>
            <p:ph type="dt" sz="half" idx="10"/>
          </p:nvPr>
        </p:nvSpPr>
        <p:spPr/>
        <p:txBody>
          <a:bodyPr/>
          <a:lstStyle/>
          <a:p>
            <a:fld id="{0E2A8721-26C2-A040-A0C5-0559A41277CE}" type="datetimeFigureOut">
              <a:rPr lang="en-US" smtClean="0"/>
              <a:t>10/26/22</a:t>
            </a:fld>
            <a:endParaRPr lang="en-US"/>
          </a:p>
        </p:txBody>
      </p:sp>
      <p:sp>
        <p:nvSpPr>
          <p:cNvPr id="6" name="Footer Placeholder 5">
            <a:extLst>
              <a:ext uri="{FF2B5EF4-FFF2-40B4-BE49-F238E27FC236}">
                <a16:creationId xmlns:a16="http://schemas.microsoft.com/office/drawing/2014/main" id="{8EBAD3A1-6E62-0B4F-8952-56775B0C7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3C47DD-7016-B744-8AAA-1EF2A5239363}"/>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7605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B5EA-8F22-A94E-8880-F2AADD84A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D9869E-B83F-F24E-A0F4-990997326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48D80-37C9-CA4A-A2D9-DF19E0F85A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12F3E-C08C-864A-8796-A3580755B001}"/>
              </a:ext>
            </a:extLst>
          </p:cNvPr>
          <p:cNvSpPr>
            <a:spLocks noGrp="1"/>
          </p:cNvSpPr>
          <p:nvPr>
            <p:ph type="dt" sz="half" idx="10"/>
          </p:nvPr>
        </p:nvSpPr>
        <p:spPr/>
        <p:txBody>
          <a:bodyPr/>
          <a:lstStyle/>
          <a:p>
            <a:fld id="{0E2A8721-26C2-A040-A0C5-0559A41277CE}" type="datetimeFigureOut">
              <a:rPr lang="en-US" smtClean="0"/>
              <a:t>10/26/22</a:t>
            </a:fld>
            <a:endParaRPr lang="en-US"/>
          </a:p>
        </p:txBody>
      </p:sp>
      <p:sp>
        <p:nvSpPr>
          <p:cNvPr id="6" name="Footer Placeholder 5">
            <a:extLst>
              <a:ext uri="{FF2B5EF4-FFF2-40B4-BE49-F238E27FC236}">
                <a16:creationId xmlns:a16="http://schemas.microsoft.com/office/drawing/2014/main" id="{32769762-12E7-6643-BCC5-31DD68FF2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C27B40-AE3D-3045-BD1D-4DC48CDA7B3D}"/>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91331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AA748E-BCE3-E343-9AA0-1526B6A926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A299C8-97A1-EE4B-91CA-0E3E22E449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C854-AF25-4D49-9B93-23B2AFE0F9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A8721-26C2-A040-A0C5-0559A41277CE}" type="datetimeFigureOut">
              <a:rPr lang="en-US" smtClean="0"/>
              <a:t>10/26/22</a:t>
            </a:fld>
            <a:endParaRPr lang="en-US"/>
          </a:p>
        </p:txBody>
      </p:sp>
      <p:sp>
        <p:nvSpPr>
          <p:cNvPr id="5" name="Footer Placeholder 4">
            <a:extLst>
              <a:ext uri="{FF2B5EF4-FFF2-40B4-BE49-F238E27FC236}">
                <a16:creationId xmlns:a16="http://schemas.microsoft.com/office/drawing/2014/main" id="{2ACAFA78-297C-C64E-8C84-86B221821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B4782-232B-8144-808D-22A58B2798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31380-5C0C-9343-B4F0-7BD0F41E6C9B}" type="slidenum">
              <a:rPr lang="en-US" smtClean="0"/>
              <a:t>‹#›</a:t>
            </a:fld>
            <a:endParaRPr lang="en-US"/>
          </a:p>
        </p:txBody>
      </p:sp>
    </p:spTree>
    <p:extLst>
      <p:ext uri="{BB962C8B-B14F-4D97-AF65-F5344CB8AC3E}">
        <p14:creationId xmlns:p14="http://schemas.microsoft.com/office/powerpoint/2010/main" val="2488562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a:t>
            </a:r>
            <a:r>
              <a:rPr lang="en-US"/>
              <a:t>to Accelerometer </a:t>
            </a:r>
            <a:r>
              <a:rPr lang="en-US" dirty="0"/>
              <a:t>Cable </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5F7D8DC-D52E-E67C-0AE7-F53F85E8ADE8}"/>
              </a:ext>
            </a:extLst>
          </p:cNvPr>
          <p:cNvPicPr>
            <a:picLocks noChangeAspect="1"/>
          </p:cNvPicPr>
          <p:nvPr/>
        </p:nvPicPr>
        <p:blipFill>
          <a:blip r:embed="rId2"/>
          <a:stretch>
            <a:fillRect/>
          </a:stretch>
        </p:blipFill>
        <p:spPr>
          <a:xfrm>
            <a:off x="2209800" y="803189"/>
            <a:ext cx="7772400" cy="5829300"/>
          </a:xfrm>
          <a:prstGeom prst="rect">
            <a:avLst/>
          </a:prstGeom>
        </p:spPr>
      </p:pic>
      <p:sp>
        <p:nvSpPr>
          <p:cNvPr id="2" name="TextBox 1">
            <a:extLst>
              <a:ext uri="{FF2B5EF4-FFF2-40B4-BE49-F238E27FC236}">
                <a16:creationId xmlns:a16="http://schemas.microsoft.com/office/drawing/2014/main" id="{A2D9FD0F-6A75-4D91-D526-9B519BD6B8AA}"/>
              </a:ext>
            </a:extLst>
          </p:cNvPr>
          <p:cNvSpPr txBox="1"/>
          <p:nvPr/>
        </p:nvSpPr>
        <p:spPr>
          <a:xfrm>
            <a:off x="3773842" y="295085"/>
            <a:ext cx="4644315" cy="276999"/>
          </a:xfrm>
          <a:prstGeom prst="rect">
            <a:avLst/>
          </a:prstGeom>
          <a:noFill/>
        </p:spPr>
        <p:txBody>
          <a:bodyPr wrap="square" rtlCol="0">
            <a:spAutoFit/>
          </a:bodyPr>
          <a:lstStyle/>
          <a:p>
            <a:pPr algn="ctr"/>
            <a:r>
              <a:rPr lang="en-US" sz="1200" dirty="0"/>
              <a:t>Place the accelerometer in the vice as shown below.</a:t>
            </a:r>
          </a:p>
        </p:txBody>
      </p:sp>
    </p:spTree>
    <p:extLst>
      <p:ext uri="{BB962C8B-B14F-4D97-AF65-F5344CB8AC3E}">
        <p14:creationId xmlns:p14="http://schemas.microsoft.com/office/powerpoint/2010/main" val="1393204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04B719BA-6FC8-CE1E-792A-A70B45B7201B}"/>
              </a:ext>
            </a:extLst>
          </p:cNvPr>
          <p:cNvPicPr>
            <a:picLocks noChangeAspect="1"/>
          </p:cNvPicPr>
          <p:nvPr/>
        </p:nvPicPr>
        <p:blipFill>
          <a:blip r:embed="rId2"/>
          <a:stretch>
            <a:fillRect/>
          </a:stretch>
        </p:blipFill>
        <p:spPr>
          <a:xfrm>
            <a:off x="2103738" y="730863"/>
            <a:ext cx="7984524" cy="5988393"/>
          </a:xfrm>
          <a:prstGeom prst="rect">
            <a:avLst/>
          </a:prstGeom>
        </p:spPr>
      </p:pic>
      <p:sp>
        <p:nvSpPr>
          <p:cNvPr id="2" name="TextBox 1">
            <a:extLst>
              <a:ext uri="{FF2B5EF4-FFF2-40B4-BE49-F238E27FC236}">
                <a16:creationId xmlns:a16="http://schemas.microsoft.com/office/drawing/2014/main" id="{07A7C491-21D8-3E7A-3ED4-3726603403BA}"/>
              </a:ext>
            </a:extLst>
          </p:cNvPr>
          <p:cNvSpPr txBox="1"/>
          <p:nvPr/>
        </p:nvSpPr>
        <p:spPr>
          <a:xfrm>
            <a:off x="3773842" y="229247"/>
            <a:ext cx="4644315" cy="276999"/>
          </a:xfrm>
          <a:prstGeom prst="rect">
            <a:avLst/>
          </a:prstGeom>
          <a:noFill/>
        </p:spPr>
        <p:txBody>
          <a:bodyPr wrap="square" rtlCol="0">
            <a:spAutoFit/>
          </a:bodyPr>
          <a:lstStyle/>
          <a:p>
            <a:pPr algn="ctr"/>
            <a:r>
              <a:rPr lang="en-US" sz="1200" dirty="0"/>
              <a:t>Solder the wires onto the chip as shown.</a:t>
            </a:r>
          </a:p>
        </p:txBody>
      </p:sp>
    </p:spTree>
    <p:extLst>
      <p:ext uri="{BB962C8B-B14F-4D97-AF65-F5344CB8AC3E}">
        <p14:creationId xmlns:p14="http://schemas.microsoft.com/office/powerpoint/2010/main" val="351876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1F806-AC1E-E408-A4A6-53010BAD1F1D}"/>
              </a:ext>
            </a:extLst>
          </p:cNvPr>
          <p:cNvPicPr>
            <a:picLocks noChangeAspect="1"/>
          </p:cNvPicPr>
          <p:nvPr/>
        </p:nvPicPr>
        <p:blipFill>
          <a:blip r:embed="rId2"/>
          <a:stretch>
            <a:fillRect/>
          </a:stretch>
        </p:blipFill>
        <p:spPr>
          <a:xfrm>
            <a:off x="2128451" y="705879"/>
            <a:ext cx="7935097" cy="5951323"/>
          </a:xfrm>
          <a:prstGeom prst="rect">
            <a:avLst/>
          </a:prstGeom>
        </p:spPr>
      </p:pic>
      <p:sp>
        <p:nvSpPr>
          <p:cNvPr id="2" name="TextBox 1">
            <a:extLst>
              <a:ext uri="{FF2B5EF4-FFF2-40B4-BE49-F238E27FC236}">
                <a16:creationId xmlns:a16="http://schemas.microsoft.com/office/drawing/2014/main" id="{39CD43FB-CCFF-F121-B27D-927F1E96AA55}"/>
              </a:ext>
            </a:extLst>
          </p:cNvPr>
          <p:cNvSpPr txBox="1"/>
          <p:nvPr/>
        </p:nvSpPr>
        <p:spPr>
          <a:xfrm>
            <a:off x="3410919" y="278943"/>
            <a:ext cx="5370159" cy="276999"/>
          </a:xfrm>
          <a:prstGeom prst="rect">
            <a:avLst/>
          </a:prstGeom>
          <a:noFill/>
        </p:spPr>
        <p:txBody>
          <a:bodyPr wrap="square" rtlCol="0">
            <a:spAutoFit/>
          </a:bodyPr>
          <a:lstStyle/>
          <a:p>
            <a:pPr algn="ctr"/>
            <a:r>
              <a:rPr lang="en-US" sz="1200" dirty="0"/>
              <a:t>The wires should be soldered such that the isolation should be touching the chip. </a:t>
            </a:r>
          </a:p>
        </p:txBody>
      </p:sp>
    </p:spTree>
    <p:extLst>
      <p:ext uri="{BB962C8B-B14F-4D97-AF65-F5344CB8AC3E}">
        <p14:creationId xmlns:p14="http://schemas.microsoft.com/office/powerpoint/2010/main" val="329367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kite flying in the sky&#10;&#10;Description automatically generated with low confidence">
            <a:extLst>
              <a:ext uri="{FF2B5EF4-FFF2-40B4-BE49-F238E27FC236}">
                <a16:creationId xmlns:a16="http://schemas.microsoft.com/office/drawing/2014/main" id="{9C6006E5-2E5B-ACCC-F7CD-E64ECC26DF79}"/>
              </a:ext>
            </a:extLst>
          </p:cNvPr>
          <p:cNvPicPr>
            <a:picLocks noChangeAspect="1"/>
          </p:cNvPicPr>
          <p:nvPr/>
        </p:nvPicPr>
        <p:blipFill rotWithShape="1">
          <a:blip r:embed="rId2"/>
          <a:srcRect t="23784"/>
          <a:stretch/>
        </p:blipFill>
        <p:spPr>
          <a:xfrm>
            <a:off x="308919" y="1034328"/>
            <a:ext cx="5463231" cy="5551824"/>
          </a:xfrm>
          <a:prstGeom prst="rect">
            <a:avLst/>
          </a:prstGeom>
        </p:spPr>
      </p:pic>
      <p:pic>
        <p:nvPicPr>
          <p:cNvPr id="7" name="Picture 6">
            <a:extLst>
              <a:ext uri="{FF2B5EF4-FFF2-40B4-BE49-F238E27FC236}">
                <a16:creationId xmlns:a16="http://schemas.microsoft.com/office/drawing/2014/main" id="{06D96234-1E3D-D53E-346E-E053C9F67734}"/>
              </a:ext>
            </a:extLst>
          </p:cNvPr>
          <p:cNvPicPr>
            <a:picLocks noChangeAspect="1"/>
          </p:cNvPicPr>
          <p:nvPr/>
        </p:nvPicPr>
        <p:blipFill rotWithShape="1">
          <a:blip r:embed="rId3"/>
          <a:srcRect t="23784"/>
          <a:stretch/>
        </p:blipFill>
        <p:spPr>
          <a:xfrm>
            <a:off x="6419850" y="1034328"/>
            <a:ext cx="5463231" cy="5551825"/>
          </a:xfrm>
          <a:prstGeom prst="rect">
            <a:avLst/>
          </a:prstGeom>
        </p:spPr>
      </p:pic>
      <p:sp>
        <p:nvSpPr>
          <p:cNvPr id="2" name="TextBox 1">
            <a:extLst>
              <a:ext uri="{FF2B5EF4-FFF2-40B4-BE49-F238E27FC236}">
                <a16:creationId xmlns:a16="http://schemas.microsoft.com/office/drawing/2014/main" id="{BD545C69-4C01-95D6-7A6F-A4EDDD80C889}"/>
              </a:ext>
            </a:extLst>
          </p:cNvPr>
          <p:cNvSpPr txBox="1"/>
          <p:nvPr/>
        </p:nvSpPr>
        <p:spPr>
          <a:xfrm>
            <a:off x="3253552" y="428031"/>
            <a:ext cx="5684896" cy="276999"/>
          </a:xfrm>
          <a:prstGeom prst="rect">
            <a:avLst/>
          </a:prstGeom>
          <a:noFill/>
        </p:spPr>
        <p:txBody>
          <a:bodyPr wrap="square" rtlCol="0">
            <a:spAutoFit/>
          </a:bodyPr>
          <a:lstStyle/>
          <a:p>
            <a:pPr algn="ctr"/>
            <a:r>
              <a:rPr lang="en-US" sz="1200" dirty="0"/>
              <a:t>After soldering, the wires will likely stick out of the holes on the other side of the chip.</a:t>
            </a:r>
          </a:p>
        </p:txBody>
      </p:sp>
    </p:spTree>
    <p:extLst>
      <p:ext uri="{BB962C8B-B14F-4D97-AF65-F5344CB8AC3E}">
        <p14:creationId xmlns:p14="http://schemas.microsoft.com/office/powerpoint/2010/main" val="1581064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48A358-0D8E-B832-3A8F-F20E8F6C1756}"/>
              </a:ext>
            </a:extLst>
          </p:cNvPr>
          <p:cNvPicPr>
            <a:picLocks noChangeAspect="1"/>
          </p:cNvPicPr>
          <p:nvPr/>
        </p:nvPicPr>
        <p:blipFill rotWithShape="1">
          <a:blip r:embed="rId2"/>
          <a:srcRect t="31531"/>
          <a:stretch/>
        </p:blipFill>
        <p:spPr>
          <a:xfrm>
            <a:off x="6198975" y="1327709"/>
            <a:ext cx="5875124" cy="5363477"/>
          </a:xfrm>
          <a:prstGeom prst="rect">
            <a:avLst/>
          </a:prstGeom>
        </p:spPr>
      </p:pic>
      <p:pic>
        <p:nvPicPr>
          <p:cNvPr id="5" name="Picture 4">
            <a:extLst>
              <a:ext uri="{FF2B5EF4-FFF2-40B4-BE49-F238E27FC236}">
                <a16:creationId xmlns:a16="http://schemas.microsoft.com/office/drawing/2014/main" id="{01731437-E11E-D606-585E-5CFF26A470CC}"/>
              </a:ext>
            </a:extLst>
          </p:cNvPr>
          <p:cNvPicPr>
            <a:picLocks noChangeAspect="1"/>
          </p:cNvPicPr>
          <p:nvPr/>
        </p:nvPicPr>
        <p:blipFill rotWithShape="1">
          <a:blip r:embed="rId3"/>
          <a:srcRect t="31531"/>
          <a:stretch/>
        </p:blipFill>
        <p:spPr>
          <a:xfrm>
            <a:off x="117903" y="1321530"/>
            <a:ext cx="5875124" cy="5363478"/>
          </a:xfrm>
          <a:prstGeom prst="rect">
            <a:avLst/>
          </a:prstGeom>
        </p:spPr>
      </p:pic>
      <p:sp>
        <p:nvSpPr>
          <p:cNvPr id="2" name="TextBox 1">
            <a:extLst>
              <a:ext uri="{FF2B5EF4-FFF2-40B4-BE49-F238E27FC236}">
                <a16:creationId xmlns:a16="http://schemas.microsoft.com/office/drawing/2014/main" id="{05654B0D-F87E-1B28-5ED1-B1D47D08E1CC}"/>
              </a:ext>
            </a:extLst>
          </p:cNvPr>
          <p:cNvSpPr txBox="1"/>
          <p:nvPr/>
        </p:nvSpPr>
        <p:spPr>
          <a:xfrm>
            <a:off x="2771504" y="388273"/>
            <a:ext cx="6648992" cy="461665"/>
          </a:xfrm>
          <a:prstGeom prst="rect">
            <a:avLst/>
          </a:prstGeom>
          <a:noFill/>
        </p:spPr>
        <p:txBody>
          <a:bodyPr wrap="square" rtlCol="0">
            <a:spAutoFit/>
          </a:bodyPr>
          <a:lstStyle/>
          <a:p>
            <a:pPr algn="ctr"/>
            <a:r>
              <a:rPr lang="en-US" sz="1200" dirty="0"/>
              <a:t>Trim the ends of the wires with the side cutters so they don’t stick out. This is important because if left long, the wires could short to the metal enclosure that will surround the chip.</a:t>
            </a:r>
          </a:p>
        </p:txBody>
      </p:sp>
    </p:spTree>
    <p:extLst>
      <p:ext uri="{BB962C8B-B14F-4D97-AF65-F5344CB8AC3E}">
        <p14:creationId xmlns:p14="http://schemas.microsoft.com/office/powerpoint/2010/main" val="4225263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kite flying in the sky&#10;&#10;Description automatically generated with medium confidence">
            <a:extLst>
              <a:ext uri="{FF2B5EF4-FFF2-40B4-BE49-F238E27FC236}">
                <a16:creationId xmlns:a16="http://schemas.microsoft.com/office/drawing/2014/main" id="{654E49D3-E624-9EEF-3D03-A92D20ED8AB4}"/>
              </a:ext>
            </a:extLst>
          </p:cNvPr>
          <p:cNvPicPr>
            <a:picLocks noChangeAspect="1"/>
          </p:cNvPicPr>
          <p:nvPr/>
        </p:nvPicPr>
        <p:blipFill rotWithShape="1">
          <a:blip r:embed="rId2"/>
          <a:srcRect t="14594"/>
          <a:stretch/>
        </p:blipFill>
        <p:spPr>
          <a:xfrm>
            <a:off x="422706" y="827901"/>
            <a:ext cx="5143500" cy="5857103"/>
          </a:xfrm>
          <a:prstGeom prst="rect">
            <a:avLst/>
          </a:prstGeom>
        </p:spPr>
      </p:pic>
      <p:pic>
        <p:nvPicPr>
          <p:cNvPr id="5" name="Picture 4" descr="A close-up of a screwdriver on a piece of wood&#10;&#10;Description automatically generated with low confidence">
            <a:extLst>
              <a:ext uri="{FF2B5EF4-FFF2-40B4-BE49-F238E27FC236}">
                <a16:creationId xmlns:a16="http://schemas.microsoft.com/office/drawing/2014/main" id="{AB26EC30-860C-874C-6509-0BF994B1B432}"/>
              </a:ext>
            </a:extLst>
          </p:cNvPr>
          <p:cNvPicPr>
            <a:picLocks noChangeAspect="1"/>
          </p:cNvPicPr>
          <p:nvPr/>
        </p:nvPicPr>
        <p:blipFill rotWithShape="1">
          <a:blip r:embed="rId3"/>
          <a:srcRect t="7387" b="7207"/>
          <a:stretch/>
        </p:blipFill>
        <p:spPr>
          <a:xfrm>
            <a:off x="6625794" y="827900"/>
            <a:ext cx="5143500" cy="5857104"/>
          </a:xfrm>
          <a:prstGeom prst="rect">
            <a:avLst/>
          </a:prstGeom>
        </p:spPr>
      </p:pic>
      <p:sp>
        <p:nvSpPr>
          <p:cNvPr id="2" name="TextBox 1">
            <a:extLst>
              <a:ext uri="{FF2B5EF4-FFF2-40B4-BE49-F238E27FC236}">
                <a16:creationId xmlns:a16="http://schemas.microsoft.com/office/drawing/2014/main" id="{C8E69F35-642F-BD84-F8F9-0AEAC0639CC5}"/>
              </a:ext>
            </a:extLst>
          </p:cNvPr>
          <p:cNvSpPr txBox="1"/>
          <p:nvPr/>
        </p:nvSpPr>
        <p:spPr>
          <a:xfrm>
            <a:off x="1385752" y="318698"/>
            <a:ext cx="9420496" cy="276999"/>
          </a:xfrm>
          <a:prstGeom prst="rect">
            <a:avLst/>
          </a:prstGeom>
          <a:noFill/>
        </p:spPr>
        <p:txBody>
          <a:bodyPr wrap="square" rtlCol="0">
            <a:spAutoFit/>
          </a:bodyPr>
          <a:lstStyle/>
          <a:p>
            <a:pPr algn="ctr"/>
            <a:r>
              <a:rPr lang="en-US" sz="1200" dirty="0"/>
              <a:t>Trying to place the chip into the metal enclosure, it can be seen that the chip is slightly too big. As a result, the chip needs to be filed down slightly.  </a:t>
            </a:r>
          </a:p>
        </p:txBody>
      </p:sp>
    </p:spTree>
    <p:extLst>
      <p:ext uri="{BB962C8B-B14F-4D97-AF65-F5344CB8AC3E}">
        <p14:creationId xmlns:p14="http://schemas.microsoft.com/office/powerpoint/2010/main" val="191741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2335A6D0-716B-29BD-C69F-F89FEC796678}"/>
              </a:ext>
            </a:extLst>
          </p:cNvPr>
          <p:cNvPicPr>
            <a:picLocks noChangeAspect="1"/>
          </p:cNvPicPr>
          <p:nvPr/>
        </p:nvPicPr>
        <p:blipFill rotWithShape="1">
          <a:blip r:embed="rId2"/>
          <a:srcRect b="23243"/>
          <a:stretch/>
        </p:blipFill>
        <p:spPr>
          <a:xfrm>
            <a:off x="362045" y="1037968"/>
            <a:ext cx="5433275" cy="5560540"/>
          </a:xfrm>
          <a:prstGeom prst="rect">
            <a:avLst/>
          </a:prstGeom>
        </p:spPr>
      </p:pic>
      <p:pic>
        <p:nvPicPr>
          <p:cNvPr id="5" name="Picture 4" descr="A picture containing person&#10;&#10;Description automatically generated">
            <a:extLst>
              <a:ext uri="{FF2B5EF4-FFF2-40B4-BE49-F238E27FC236}">
                <a16:creationId xmlns:a16="http://schemas.microsoft.com/office/drawing/2014/main" id="{40F4043B-5001-6157-9EDA-CED5B92A659B}"/>
              </a:ext>
            </a:extLst>
          </p:cNvPr>
          <p:cNvPicPr>
            <a:picLocks noChangeAspect="1"/>
          </p:cNvPicPr>
          <p:nvPr/>
        </p:nvPicPr>
        <p:blipFill rotWithShape="1">
          <a:blip r:embed="rId3"/>
          <a:srcRect b="23243"/>
          <a:stretch/>
        </p:blipFill>
        <p:spPr>
          <a:xfrm>
            <a:off x="6396682" y="1037968"/>
            <a:ext cx="5433275" cy="5560540"/>
          </a:xfrm>
          <a:prstGeom prst="rect">
            <a:avLst/>
          </a:prstGeom>
        </p:spPr>
      </p:pic>
      <p:sp>
        <p:nvSpPr>
          <p:cNvPr id="2" name="TextBox 1">
            <a:extLst>
              <a:ext uri="{FF2B5EF4-FFF2-40B4-BE49-F238E27FC236}">
                <a16:creationId xmlns:a16="http://schemas.microsoft.com/office/drawing/2014/main" id="{D2374DCF-8117-D4DE-820E-96748B5F909E}"/>
              </a:ext>
            </a:extLst>
          </p:cNvPr>
          <p:cNvSpPr txBox="1"/>
          <p:nvPr/>
        </p:nvSpPr>
        <p:spPr>
          <a:xfrm>
            <a:off x="1385752" y="398211"/>
            <a:ext cx="9420496" cy="461665"/>
          </a:xfrm>
          <a:prstGeom prst="rect">
            <a:avLst/>
          </a:prstGeom>
          <a:noFill/>
        </p:spPr>
        <p:txBody>
          <a:bodyPr wrap="square" rtlCol="0">
            <a:spAutoFit/>
          </a:bodyPr>
          <a:lstStyle/>
          <a:p>
            <a:pPr algn="ctr"/>
            <a:r>
              <a:rPr lang="en-US" sz="1200" dirty="0"/>
              <a:t>File down both the length and height of the chip. The length (as shown in the photo on the left) will need to be filed down more than the height. Don’t file the chip too much. The fit in the metal enclosure should be tight.</a:t>
            </a:r>
          </a:p>
        </p:txBody>
      </p:sp>
    </p:spTree>
    <p:extLst>
      <p:ext uri="{BB962C8B-B14F-4D97-AF65-F5344CB8AC3E}">
        <p14:creationId xmlns:p14="http://schemas.microsoft.com/office/powerpoint/2010/main" val="2129881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C204CC-D87A-8001-393B-9DAFCD736263}"/>
              </a:ext>
            </a:extLst>
          </p:cNvPr>
          <p:cNvPicPr>
            <a:picLocks noChangeAspect="1"/>
          </p:cNvPicPr>
          <p:nvPr/>
        </p:nvPicPr>
        <p:blipFill rotWithShape="1">
          <a:blip r:embed="rId2"/>
          <a:srcRect t="16576"/>
          <a:stretch/>
        </p:blipFill>
        <p:spPr>
          <a:xfrm>
            <a:off x="472131" y="902044"/>
            <a:ext cx="5143500" cy="5721178"/>
          </a:xfrm>
          <a:prstGeom prst="rect">
            <a:avLst/>
          </a:prstGeom>
        </p:spPr>
      </p:pic>
      <p:pic>
        <p:nvPicPr>
          <p:cNvPr id="5" name="Picture 4">
            <a:extLst>
              <a:ext uri="{FF2B5EF4-FFF2-40B4-BE49-F238E27FC236}">
                <a16:creationId xmlns:a16="http://schemas.microsoft.com/office/drawing/2014/main" id="{9FD63469-81D8-4785-520D-408D037254B3}"/>
              </a:ext>
            </a:extLst>
          </p:cNvPr>
          <p:cNvPicPr>
            <a:picLocks noChangeAspect="1"/>
          </p:cNvPicPr>
          <p:nvPr/>
        </p:nvPicPr>
        <p:blipFill rotWithShape="1">
          <a:blip r:embed="rId3"/>
          <a:srcRect b="16576"/>
          <a:stretch/>
        </p:blipFill>
        <p:spPr>
          <a:xfrm>
            <a:off x="6576371" y="902044"/>
            <a:ext cx="5143500" cy="5721178"/>
          </a:xfrm>
          <a:prstGeom prst="rect">
            <a:avLst/>
          </a:prstGeom>
        </p:spPr>
      </p:pic>
      <p:sp>
        <p:nvSpPr>
          <p:cNvPr id="6" name="TextBox 5">
            <a:extLst>
              <a:ext uri="{FF2B5EF4-FFF2-40B4-BE49-F238E27FC236}">
                <a16:creationId xmlns:a16="http://schemas.microsoft.com/office/drawing/2014/main" id="{7AA12F6F-61F0-973B-D5C7-B847A3AED9F1}"/>
              </a:ext>
            </a:extLst>
          </p:cNvPr>
          <p:cNvSpPr txBox="1"/>
          <p:nvPr/>
        </p:nvSpPr>
        <p:spPr>
          <a:xfrm>
            <a:off x="1593574" y="428031"/>
            <a:ext cx="9004851" cy="276999"/>
          </a:xfrm>
          <a:prstGeom prst="rect">
            <a:avLst/>
          </a:prstGeom>
          <a:noFill/>
        </p:spPr>
        <p:txBody>
          <a:bodyPr wrap="square" rtlCol="0">
            <a:spAutoFit/>
          </a:bodyPr>
          <a:lstStyle/>
          <a:p>
            <a:pPr algn="ctr"/>
            <a:r>
              <a:rPr lang="en-US" sz="1200" dirty="0"/>
              <a:t>Once filed, the chip should fit into the metal enclosure. The fit should be tight else it won’t work well as an accelerometer. </a:t>
            </a:r>
          </a:p>
        </p:txBody>
      </p:sp>
    </p:spTree>
    <p:extLst>
      <p:ext uri="{BB962C8B-B14F-4D97-AF65-F5344CB8AC3E}">
        <p14:creationId xmlns:p14="http://schemas.microsoft.com/office/powerpoint/2010/main" val="1759413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hand&#10;&#10;Description automatically generated">
            <a:extLst>
              <a:ext uri="{FF2B5EF4-FFF2-40B4-BE49-F238E27FC236}">
                <a16:creationId xmlns:a16="http://schemas.microsoft.com/office/drawing/2014/main" id="{72BDFCCB-11F6-412F-BB58-CE2324192E29}"/>
              </a:ext>
            </a:extLst>
          </p:cNvPr>
          <p:cNvPicPr>
            <a:picLocks noChangeAspect="1"/>
          </p:cNvPicPr>
          <p:nvPr/>
        </p:nvPicPr>
        <p:blipFill rotWithShape="1">
          <a:blip r:embed="rId2"/>
          <a:srcRect t="9550" b="13873"/>
          <a:stretch/>
        </p:blipFill>
        <p:spPr>
          <a:xfrm>
            <a:off x="0" y="-5382"/>
            <a:ext cx="6722076" cy="6863382"/>
          </a:xfrm>
          <a:prstGeom prst="rect">
            <a:avLst/>
          </a:prstGeom>
        </p:spPr>
      </p:pic>
      <p:sp>
        <p:nvSpPr>
          <p:cNvPr id="2" name="TextBox 1">
            <a:extLst>
              <a:ext uri="{FF2B5EF4-FFF2-40B4-BE49-F238E27FC236}">
                <a16:creationId xmlns:a16="http://schemas.microsoft.com/office/drawing/2014/main" id="{744B4858-64A2-A9A7-EE9B-6C751E87ECF1}"/>
              </a:ext>
            </a:extLst>
          </p:cNvPr>
          <p:cNvSpPr txBox="1"/>
          <p:nvPr/>
        </p:nvSpPr>
        <p:spPr>
          <a:xfrm>
            <a:off x="7762460" y="3290500"/>
            <a:ext cx="3292265" cy="276999"/>
          </a:xfrm>
          <a:prstGeom prst="rect">
            <a:avLst/>
          </a:prstGeom>
          <a:noFill/>
        </p:spPr>
        <p:txBody>
          <a:bodyPr wrap="square" rtlCol="0">
            <a:spAutoFit/>
          </a:bodyPr>
          <a:lstStyle/>
          <a:p>
            <a:pPr algn="ctr"/>
            <a:r>
              <a:rPr lang="en-US" sz="1200" dirty="0"/>
              <a:t>Untwist the twisted pairs to the edge of the chip.</a:t>
            </a:r>
          </a:p>
        </p:txBody>
      </p:sp>
    </p:spTree>
    <p:extLst>
      <p:ext uri="{BB962C8B-B14F-4D97-AF65-F5344CB8AC3E}">
        <p14:creationId xmlns:p14="http://schemas.microsoft.com/office/powerpoint/2010/main" val="2160772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863A7EC-5D00-14ED-E1CE-9CE913119D7D}"/>
              </a:ext>
            </a:extLst>
          </p:cNvPr>
          <p:cNvPicPr>
            <a:picLocks noChangeAspect="1"/>
          </p:cNvPicPr>
          <p:nvPr/>
        </p:nvPicPr>
        <p:blipFill>
          <a:blip r:embed="rId2"/>
          <a:stretch>
            <a:fillRect/>
          </a:stretch>
        </p:blipFill>
        <p:spPr>
          <a:xfrm rot="5400000">
            <a:off x="3129169" y="-265872"/>
            <a:ext cx="5933662" cy="7911548"/>
          </a:xfrm>
          <a:prstGeom prst="rect">
            <a:avLst/>
          </a:prstGeom>
        </p:spPr>
      </p:pic>
      <p:sp>
        <p:nvSpPr>
          <p:cNvPr id="2" name="TextBox 1">
            <a:extLst>
              <a:ext uri="{FF2B5EF4-FFF2-40B4-BE49-F238E27FC236}">
                <a16:creationId xmlns:a16="http://schemas.microsoft.com/office/drawing/2014/main" id="{63D1F604-C818-9B8F-C3C0-7C9CFCB30167}"/>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4.8mm adhesive shrink tube that is .75in long. </a:t>
            </a:r>
          </a:p>
        </p:txBody>
      </p:sp>
    </p:spTree>
    <p:extLst>
      <p:ext uri="{BB962C8B-B14F-4D97-AF65-F5344CB8AC3E}">
        <p14:creationId xmlns:p14="http://schemas.microsoft.com/office/powerpoint/2010/main" val="145916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4" name="Picture 3" descr="A picture containing indoor, tape&#10;&#10;Description automatically generated">
            <a:extLst>
              <a:ext uri="{FF2B5EF4-FFF2-40B4-BE49-F238E27FC236}">
                <a16:creationId xmlns:a16="http://schemas.microsoft.com/office/drawing/2014/main" id="{FAD95E4E-31CA-6067-6079-ED53C7AE48DC}"/>
              </a:ext>
            </a:extLst>
          </p:cNvPr>
          <p:cNvPicPr>
            <a:picLocks noChangeAspect="1"/>
          </p:cNvPicPr>
          <p:nvPr/>
        </p:nvPicPr>
        <p:blipFill>
          <a:blip r:embed="rId2"/>
          <a:stretch>
            <a:fillRect/>
          </a:stretch>
        </p:blipFill>
        <p:spPr>
          <a:xfrm>
            <a:off x="2209799" y="151086"/>
            <a:ext cx="7772400" cy="5829300"/>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hand&#10;&#10;Description automatically generated">
            <a:extLst>
              <a:ext uri="{FF2B5EF4-FFF2-40B4-BE49-F238E27FC236}">
                <a16:creationId xmlns:a16="http://schemas.microsoft.com/office/drawing/2014/main" id="{5C6FD286-0FA6-753C-995F-58D4F7D7B3FA}"/>
              </a:ext>
            </a:extLst>
          </p:cNvPr>
          <p:cNvPicPr>
            <a:picLocks noChangeAspect="1"/>
          </p:cNvPicPr>
          <p:nvPr/>
        </p:nvPicPr>
        <p:blipFill rotWithShape="1">
          <a:blip r:embed="rId2"/>
          <a:srcRect b="29730"/>
          <a:stretch/>
        </p:blipFill>
        <p:spPr>
          <a:xfrm>
            <a:off x="0" y="0"/>
            <a:ext cx="7319596" cy="6858000"/>
          </a:xfrm>
          <a:prstGeom prst="rect">
            <a:avLst/>
          </a:prstGeom>
        </p:spPr>
      </p:pic>
      <p:sp>
        <p:nvSpPr>
          <p:cNvPr id="2" name="TextBox 1">
            <a:extLst>
              <a:ext uri="{FF2B5EF4-FFF2-40B4-BE49-F238E27FC236}">
                <a16:creationId xmlns:a16="http://schemas.microsoft.com/office/drawing/2014/main" id="{D112B31B-070F-4F36-404D-21BB969F340E}"/>
              </a:ext>
            </a:extLst>
          </p:cNvPr>
          <p:cNvSpPr txBox="1"/>
          <p:nvPr/>
        </p:nvSpPr>
        <p:spPr>
          <a:xfrm>
            <a:off x="7802217" y="3105834"/>
            <a:ext cx="4022035" cy="646331"/>
          </a:xfrm>
          <a:prstGeom prst="rect">
            <a:avLst/>
          </a:prstGeom>
          <a:noFill/>
        </p:spPr>
        <p:txBody>
          <a:bodyPr wrap="square" rtlCol="0">
            <a:spAutoFit/>
          </a:bodyPr>
          <a:lstStyle/>
          <a:p>
            <a:pPr algn="ctr"/>
            <a:r>
              <a:rPr lang="en-US" sz="1200" dirty="0"/>
              <a:t>Put the the piece of shrink tube onto the end of the wire and slide it all the way to metal enclosure. Place it so the end lines up with the bottom edge of the accelerometer chip. </a:t>
            </a:r>
          </a:p>
        </p:txBody>
      </p:sp>
    </p:spTree>
    <p:extLst>
      <p:ext uri="{BB962C8B-B14F-4D97-AF65-F5344CB8AC3E}">
        <p14:creationId xmlns:p14="http://schemas.microsoft.com/office/powerpoint/2010/main" val="284635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CDB26-939D-4E4B-9041-3D08FF3FDE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0832" y="1068456"/>
            <a:ext cx="4383156" cy="5844208"/>
          </a:xfrm>
          <a:prstGeom prst="rect">
            <a:avLst/>
          </a:prstGeom>
        </p:spPr>
      </p:pic>
      <p:sp>
        <p:nvSpPr>
          <p:cNvPr id="4" name="TextBox 3">
            <a:extLst>
              <a:ext uri="{FF2B5EF4-FFF2-40B4-BE49-F238E27FC236}">
                <a16:creationId xmlns:a16="http://schemas.microsoft.com/office/drawing/2014/main" id="{02434EBD-2F24-FF49-83D9-FFA5635A1596}"/>
              </a:ext>
            </a:extLst>
          </p:cNvPr>
          <p:cNvSpPr txBox="1"/>
          <p:nvPr/>
        </p:nvSpPr>
        <p:spPr>
          <a:xfrm>
            <a:off x="3489435" y="675861"/>
            <a:ext cx="5213130" cy="276999"/>
          </a:xfrm>
          <a:prstGeom prst="rect">
            <a:avLst/>
          </a:prstGeom>
          <a:noFill/>
        </p:spPr>
        <p:txBody>
          <a:bodyPr wrap="square" rtlCol="0">
            <a:spAutoFit/>
          </a:bodyPr>
          <a:lstStyle/>
          <a:p>
            <a:pPr algn="ctr"/>
            <a:r>
              <a:rPr lang="en-US" sz="1200" dirty="0"/>
              <a:t>Measure out 13.5 inches of the 1/8</a:t>
            </a:r>
            <a:r>
              <a:rPr lang="en-US" sz="1200" baseline="30000" dirty="0"/>
              <a:t>th</a:t>
            </a:r>
            <a:r>
              <a:rPr lang="en-US" sz="1200" dirty="0"/>
              <a:t> metal braid. Expand it using the metal rod.</a:t>
            </a:r>
          </a:p>
        </p:txBody>
      </p:sp>
      <p:pic>
        <p:nvPicPr>
          <p:cNvPr id="5" name="Picture 4" descr="A picture containing text, measuring stick&#10;&#10;Description automatically generated">
            <a:extLst>
              <a:ext uri="{FF2B5EF4-FFF2-40B4-BE49-F238E27FC236}">
                <a16:creationId xmlns:a16="http://schemas.microsoft.com/office/drawing/2014/main" id="{DC55D50B-0A3F-1042-9D39-857B333771A4}"/>
              </a:ext>
            </a:extLst>
          </p:cNvPr>
          <p:cNvPicPr>
            <a:picLocks noChangeAspect="1"/>
          </p:cNvPicPr>
          <p:nvPr/>
        </p:nvPicPr>
        <p:blipFill>
          <a:blip r:embed="rId3"/>
          <a:stretch>
            <a:fillRect/>
          </a:stretch>
        </p:blipFill>
        <p:spPr>
          <a:xfrm rot="16200000">
            <a:off x="868013" y="1068456"/>
            <a:ext cx="4383156" cy="5844208"/>
          </a:xfrm>
          <a:prstGeom prst="rect">
            <a:avLst/>
          </a:prstGeom>
        </p:spPr>
      </p:pic>
    </p:spTree>
    <p:extLst>
      <p:ext uri="{BB962C8B-B14F-4D97-AF65-F5344CB8AC3E}">
        <p14:creationId xmlns:p14="http://schemas.microsoft.com/office/powerpoint/2010/main" val="3263737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dirty&#10;&#10;Description automatically generated">
            <a:extLst>
              <a:ext uri="{FF2B5EF4-FFF2-40B4-BE49-F238E27FC236}">
                <a16:creationId xmlns:a16="http://schemas.microsoft.com/office/drawing/2014/main" id="{470293B3-7B18-37D6-58D9-007DE82ABBB5}"/>
              </a:ext>
            </a:extLst>
          </p:cNvPr>
          <p:cNvPicPr>
            <a:picLocks noChangeAspect="1"/>
          </p:cNvPicPr>
          <p:nvPr/>
        </p:nvPicPr>
        <p:blipFill rotWithShape="1">
          <a:blip r:embed="rId2"/>
          <a:srcRect l="11795"/>
          <a:stretch/>
        </p:blipFill>
        <p:spPr>
          <a:xfrm>
            <a:off x="198024" y="1618736"/>
            <a:ext cx="5823834" cy="4951970"/>
          </a:xfrm>
          <a:prstGeom prst="rect">
            <a:avLst/>
          </a:prstGeom>
        </p:spPr>
      </p:pic>
      <p:pic>
        <p:nvPicPr>
          <p:cNvPr id="5" name="Picture 4">
            <a:extLst>
              <a:ext uri="{FF2B5EF4-FFF2-40B4-BE49-F238E27FC236}">
                <a16:creationId xmlns:a16="http://schemas.microsoft.com/office/drawing/2014/main" id="{F078F8B1-3CEA-B979-1F7E-B08CE7BDA983}"/>
              </a:ext>
            </a:extLst>
          </p:cNvPr>
          <p:cNvPicPr>
            <a:picLocks noChangeAspect="1"/>
          </p:cNvPicPr>
          <p:nvPr/>
        </p:nvPicPr>
        <p:blipFill rotWithShape="1">
          <a:blip r:embed="rId3"/>
          <a:srcRect l="11795"/>
          <a:stretch/>
        </p:blipFill>
        <p:spPr>
          <a:xfrm>
            <a:off x="6170144" y="1618736"/>
            <a:ext cx="5823834" cy="4951971"/>
          </a:xfrm>
          <a:prstGeom prst="rect">
            <a:avLst/>
          </a:prstGeom>
        </p:spPr>
      </p:pic>
      <p:sp>
        <p:nvSpPr>
          <p:cNvPr id="4" name="TextBox 3">
            <a:extLst>
              <a:ext uri="{FF2B5EF4-FFF2-40B4-BE49-F238E27FC236}">
                <a16:creationId xmlns:a16="http://schemas.microsoft.com/office/drawing/2014/main" id="{AF0343E9-0CB2-A58A-7D5D-8C516D780E6D}"/>
              </a:ext>
            </a:extLst>
          </p:cNvPr>
          <p:cNvSpPr txBox="1"/>
          <p:nvPr/>
        </p:nvSpPr>
        <p:spPr>
          <a:xfrm>
            <a:off x="1077309" y="389470"/>
            <a:ext cx="10037379" cy="461665"/>
          </a:xfrm>
          <a:prstGeom prst="rect">
            <a:avLst/>
          </a:prstGeom>
          <a:noFill/>
        </p:spPr>
        <p:txBody>
          <a:bodyPr wrap="square" rtlCol="0">
            <a:spAutoFit/>
          </a:bodyPr>
          <a:lstStyle/>
          <a:p>
            <a:pPr algn="ctr"/>
            <a:r>
              <a:rPr lang="en-US" sz="1200" dirty="0"/>
              <a:t>Thread the metal braid onto the the ends of the wires and push it all the way up to the metal enclosure. Put the metal braid into the piece of shrink tube. The metal braid should end slightly before it reaches the metal enclosure in the shrink tube.</a:t>
            </a:r>
          </a:p>
        </p:txBody>
      </p:sp>
    </p:spTree>
    <p:extLst>
      <p:ext uri="{BB962C8B-B14F-4D97-AF65-F5344CB8AC3E}">
        <p14:creationId xmlns:p14="http://schemas.microsoft.com/office/powerpoint/2010/main" val="315784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C5D46-7DB8-2ECC-49D5-7AEF871B08CE}"/>
              </a:ext>
            </a:extLst>
          </p:cNvPr>
          <p:cNvPicPr>
            <a:picLocks noChangeAspect="1"/>
          </p:cNvPicPr>
          <p:nvPr/>
        </p:nvPicPr>
        <p:blipFill>
          <a:blip r:embed="rId2"/>
          <a:stretch>
            <a:fillRect/>
          </a:stretch>
        </p:blipFill>
        <p:spPr>
          <a:xfrm>
            <a:off x="2029596" y="728120"/>
            <a:ext cx="7989048" cy="5991786"/>
          </a:xfrm>
          <a:prstGeom prst="rect">
            <a:avLst/>
          </a:prstGeom>
        </p:spPr>
      </p:pic>
      <p:sp>
        <p:nvSpPr>
          <p:cNvPr id="2" name="TextBox 1">
            <a:extLst>
              <a:ext uri="{FF2B5EF4-FFF2-40B4-BE49-F238E27FC236}">
                <a16:creationId xmlns:a16="http://schemas.microsoft.com/office/drawing/2014/main" id="{1E246015-A4F9-5683-01FA-62C06CAD2C7C}"/>
              </a:ext>
            </a:extLst>
          </p:cNvPr>
          <p:cNvSpPr txBox="1"/>
          <p:nvPr/>
        </p:nvSpPr>
        <p:spPr>
          <a:xfrm>
            <a:off x="1077310" y="226699"/>
            <a:ext cx="10037379" cy="461665"/>
          </a:xfrm>
          <a:prstGeom prst="rect">
            <a:avLst/>
          </a:prstGeom>
          <a:noFill/>
        </p:spPr>
        <p:txBody>
          <a:bodyPr wrap="square" rtlCol="0">
            <a:spAutoFit/>
          </a:bodyPr>
          <a:lstStyle/>
          <a:p>
            <a:pPr algn="ctr"/>
            <a:r>
              <a:rPr lang="en-US" sz="1200" dirty="0"/>
              <a:t>Shape the wires attached the accelerometer chip so that they will fit inside the other half of the enclosure. This can be done by gathering them into a V-shape as shown in blue. </a:t>
            </a:r>
          </a:p>
        </p:txBody>
      </p:sp>
      <p:cxnSp>
        <p:nvCxnSpPr>
          <p:cNvPr id="8" name="Straight Connector 7">
            <a:extLst>
              <a:ext uri="{FF2B5EF4-FFF2-40B4-BE49-F238E27FC236}">
                <a16:creationId xmlns:a16="http://schemas.microsoft.com/office/drawing/2014/main" id="{4BEA169B-C5B5-F4A4-1A82-12E1F1F94D14}"/>
              </a:ext>
            </a:extLst>
          </p:cNvPr>
          <p:cNvCxnSpPr>
            <a:cxnSpLocks/>
          </p:cNvCxnSpPr>
          <p:nvPr/>
        </p:nvCxnSpPr>
        <p:spPr>
          <a:xfrm>
            <a:off x="3796748" y="3200400"/>
            <a:ext cx="548665" cy="91620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5D2EB4-9F28-2171-F220-A1670FF79EF4}"/>
              </a:ext>
            </a:extLst>
          </p:cNvPr>
          <p:cNvCxnSpPr>
            <a:cxnSpLocks/>
          </p:cNvCxnSpPr>
          <p:nvPr/>
        </p:nvCxnSpPr>
        <p:spPr>
          <a:xfrm flipH="1">
            <a:off x="4335474" y="3200400"/>
            <a:ext cx="524761" cy="91620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553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DD328EB-1566-92E6-AAAE-0D0F30AD579D}"/>
              </a:ext>
            </a:extLst>
          </p:cNvPr>
          <p:cNvPicPr>
            <a:picLocks noChangeAspect="1"/>
          </p:cNvPicPr>
          <p:nvPr/>
        </p:nvPicPr>
        <p:blipFill>
          <a:blip r:embed="rId2"/>
          <a:stretch>
            <a:fillRect/>
          </a:stretch>
        </p:blipFill>
        <p:spPr>
          <a:xfrm>
            <a:off x="2017239" y="688364"/>
            <a:ext cx="8157519" cy="6118140"/>
          </a:xfrm>
          <a:prstGeom prst="rect">
            <a:avLst/>
          </a:prstGeom>
        </p:spPr>
      </p:pic>
      <p:sp>
        <p:nvSpPr>
          <p:cNvPr id="2" name="TextBox 1">
            <a:extLst>
              <a:ext uri="{FF2B5EF4-FFF2-40B4-BE49-F238E27FC236}">
                <a16:creationId xmlns:a16="http://schemas.microsoft.com/office/drawing/2014/main" id="{EC6C7D14-B418-1125-B580-2891AEEADB5F}"/>
              </a:ext>
            </a:extLst>
          </p:cNvPr>
          <p:cNvSpPr txBox="1"/>
          <p:nvPr/>
        </p:nvSpPr>
        <p:spPr>
          <a:xfrm>
            <a:off x="1077308" y="226699"/>
            <a:ext cx="10037379" cy="461665"/>
          </a:xfrm>
          <a:prstGeom prst="rect">
            <a:avLst/>
          </a:prstGeom>
          <a:noFill/>
        </p:spPr>
        <p:txBody>
          <a:bodyPr wrap="square" rtlCol="0">
            <a:spAutoFit/>
          </a:bodyPr>
          <a:lstStyle/>
          <a:p>
            <a:pPr algn="ctr"/>
            <a:r>
              <a:rPr lang="en-US" sz="1200" dirty="0"/>
              <a:t>Close the metal enclosure. Be sure it does so easily else there maybe a wire that isn’t placed properly and is getting crushed. Secure the two halves of the enclosure together with four 2-36 x 3/16 screws and a 5/64ths </a:t>
            </a:r>
            <a:r>
              <a:rPr lang="en-US" sz="1200" dirty="0" err="1"/>
              <a:t>allen</a:t>
            </a:r>
            <a:r>
              <a:rPr lang="en-US" sz="1200" dirty="0"/>
              <a:t> wrench.</a:t>
            </a:r>
          </a:p>
        </p:txBody>
      </p:sp>
    </p:spTree>
    <p:extLst>
      <p:ext uri="{BB962C8B-B14F-4D97-AF65-F5344CB8AC3E}">
        <p14:creationId xmlns:p14="http://schemas.microsoft.com/office/powerpoint/2010/main" val="285252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asuring tape&#10;&#10;Description automatically generated with low confidence">
            <a:extLst>
              <a:ext uri="{FF2B5EF4-FFF2-40B4-BE49-F238E27FC236}">
                <a16:creationId xmlns:a16="http://schemas.microsoft.com/office/drawing/2014/main" id="{1586083D-3886-A1E7-C28B-87BDB6A5053F}"/>
              </a:ext>
            </a:extLst>
          </p:cNvPr>
          <p:cNvPicPr>
            <a:picLocks noChangeAspect="1"/>
          </p:cNvPicPr>
          <p:nvPr/>
        </p:nvPicPr>
        <p:blipFill>
          <a:blip r:embed="rId2"/>
          <a:stretch>
            <a:fillRect/>
          </a:stretch>
        </p:blipFill>
        <p:spPr>
          <a:xfrm rot="5400000">
            <a:off x="3063322" y="-419513"/>
            <a:ext cx="6065354" cy="8087139"/>
          </a:xfrm>
          <a:prstGeom prst="rect">
            <a:avLst/>
          </a:prstGeom>
        </p:spPr>
      </p:pic>
      <p:sp>
        <p:nvSpPr>
          <p:cNvPr id="2" name="TextBox 1">
            <a:extLst>
              <a:ext uri="{FF2B5EF4-FFF2-40B4-BE49-F238E27FC236}">
                <a16:creationId xmlns:a16="http://schemas.microsoft.com/office/drawing/2014/main" id="{19C53D43-4C69-A78E-0DE4-E2D7F3A3479B}"/>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4.8mm adhesive shrink tube that is .5in long. </a:t>
            </a:r>
          </a:p>
        </p:txBody>
      </p:sp>
    </p:spTree>
    <p:extLst>
      <p:ext uri="{BB962C8B-B14F-4D97-AF65-F5344CB8AC3E}">
        <p14:creationId xmlns:p14="http://schemas.microsoft.com/office/powerpoint/2010/main" val="1615012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9EDE6-D914-15A6-A374-856F8577B53E}"/>
              </a:ext>
            </a:extLst>
          </p:cNvPr>
          <p:cNvPicPr>
            <a:picLocks noChangeAspect="1"/>
          </p:cNvPicPr>
          <p:nvPr/>
        </p:nvPicPr>
        <p:blipFill rotWithShape="1">
          <a:blip r:embed="rId2"/>
          <a:srcRect l="4223" t="3378" r="6108"/>
          <a:stretch/>
        </p:blipFill>
        <p:spPr>
          <a:xfrm>
            <a:off x="142550" y="1875536"/>
            <a:ext cx="5833192" cy="4714107"/>
          </a:xfrm>
          <a:prstGeom prst="rect">
            <a:avLst/>
          </a:prstGeom>
        </p:spPr>
      </p:pic>
      <p:pic>
        <p:nvPicPr>
          <p:cNvPr id="5" name="Picture 4" descr="A picture containing connector&#10;&#10;Description automatically generated">
            <a:extLst>
              <a:ext uri="{FF2B5EF4-FFF2-40B4-BE49-F238E27FC236}">
                <a16:creationId xmlns:a16="http://schemas.microsoft.com/office/drawing/2014/main" id="{1A77DA94-ACE7-4023-FA16-1810A3C9C10E}"/>
              </a:ext>
            </a:extLst>
          </p:cNvPr>
          <p:cNvPicPr>
            <a:picLocks noChangeAspect="1"/>
          </p:cNvPicPr>
          <p:nvPr/>
        </p:nvPicPr>
        <p:blipFill rotWithShape="1">
          <a:blip r:embed="rId3"/>
          <a:srcRect l="11895" t="232" r="4722" b="9919"/>
          <a:stretch/>
        </p:blipFill>
        <p:spPr>
          <a:xfrm>
            <a:off x="6216260" y="1875536"/>
            <a:ext cx="5833192" cy="4714107"/>
          </a:xfrm>
          <a:prstGeom prst="rect">
            <a:avLst/>
          </a:prstGeom>
        </p:spPr>
      </p:pic>
      <p:sp>
        <p:nvSpPr>
          <p:cNvPr id="2" name="Rectangle 1">
            <a:extLst>
              <a:ext uri="{FF2B5EF4-FFF2-40B4-BE49-F238E27FC236}">
                <a16:creationId xmlns:a16="http://schemas.microsoft.com/office/drawing/2014/main" id="{FACAB1B6-2572-A824-C181-E4CC60CF2041}"/>
              </a:ext>
            </a:extLst>
          </p:cNvPr>
          <p:cNvSpPr/>
          <p:nvPr/>
        </p:nvSpPr>
        <p:spPr>
          <a:xfrm>
            <a:off x="2000899" y="690442"/>
            <a:ext cx="8190202" cy="461665"/>
          </a:xfrm>
          <a:prstGeom prst="rect">
            <a:avLst/>
          </a:prstGeom>
        </p:spPr>
        <p:txBody>
          <a:bodyPr wrap="square">
            <a:spAutoFit/>
          </a:bodyPr>
          <a:lstStyle/>
          <a:p>
            <a:pPr algn="ctr"/>
            <a:r>
              <a:rPr lang="en-US" sz="1200" dirty="0"/>
              <a:t>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355155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4A72B3-91B2-3424-B63C-FB1FDED4187D}"/>
              </a:ext>
            </a:extLst>
          </p:cNvPr>
          <p:cNvPicPr>
            <a:picLocks noChangeAspect="1"/>
          </p:cNvPicPr>
          <p:nvPr/>
        </p:nvPicPr>
        <p:blipFill>
          <a:blip r:embed="rId2"/>
          <a:stretch>
            <a:fillRect/>
          </a:stretch>
        </p:blipFill>
        <p:spPr>
          <a:xfrm rot="16200000">
            <a:off x="-856735" y="856734"/>
            <a:ext cx="6853881" cy="5140411"/>
          </a:xfrm>
          <a:prstGeom prst="rect">
            <a:avLst/>
          </a:prstGeom>
        </p:spPr>
      </p:pic>
      <p:sp>
        <p:nvSpPr>
          <p:cNvPr id="2" name="TextBox 1">
            <a:extLst>
              <a:ext uri="{FF2B5EF4-FFF2-40B4-BE49-F238E27FC236}">
                <a16:creationId xmlns:a16="http://schemas.microsoft.com/office/drawing/2014/main" id="{A8703157-ED7F-F4DD-A757-6750901CDDD3}"/>
              </a:ext>
            </a:extLst>
          </p:cNvPr>
          <p:cNvSpPr txBox="1"/>
          <p:nvPr/>
        </p:nvSpPr>
        <p:spPr>
          <a:xfrm>
            <a:off x="6096000" y="3290500"/>
            <a:ext cx="4644315" cy="276999"/>
          </a:xfrm>
          <a:prstGeom prst="rect">
            <a:avLst/>
          </a:prstGeom>
          <a:noFill/>
        </p:spPr>
        <p:txBody>
          <a:bodyPr wrap="square" rtlCol="0">
            <a:spAutoFit/>
          </a:bodyPr>
          <a:lstStyle/>
          <a:p>
            <a:pPr algn="ctr"/>
            <a:r>
              <a:rPr lang="en-US" sz="1200" dirty="0"/>
              <a:t>So far, the wire harness should appear as shown on the left. </a:t>
            </a:r>
          </a:p>
        </p:txBody>
      </p:sp>
    </p:spTree>
    <p:extLst>
      <p:ext uri="{BB962C8B-B14F-4D97-AF65-F5344CB8AC3E}">
        <p14:creationId xmlns:p14="http://schemas.microsoft.com/office/powerpoint/2010/main" val="750913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aliper, measuring stick, device&#10;&#10;Description automatically generated">
            <a:extLst>
              <a:ext uri="{FF2B5EF4-FFF2-40B4-BE49-F238E27FC236}">
                <a16:creationId xmlns:a16="http://schemas.microsoft.com/office/drawing/2014/main" id="{F3DF73DB-A438-E228-929A-10B03C5CE236}"/>
              </a:ext>
            </a:extLst>
          </p:cNvPr>
          <p:cNvPicPr>
            <a:picLocks noChangeAspect="1"/>
          </p:cNvPicPr>
          <p:nvPr/>
        </p:nvPicPr>
        <p:blipFill>
          <a:blip r:embed="rId2"/>
          <a:stretch>
            <a:fillRect/>
          </a:stretch>
        </p:blipFill>
        <p:spPr>
          <a:xfrm rot="10800000">
            <a:off x="202093" y="1142999"/>
            <a:ext cx="7368746" cy="5526560"/>
          </a:xfrm>
          <a:prstGeom prst="rect">
            <a:avLst/>
          </a:prstGeom>
        </p:spPr>
      </p:pic>
      <p:sp>
        <p:nvSpPr>
          <p:cNvPr id="2" name="TextBox 1">
            <a:extLst>
              <a:ext uri="{FF2B5EF4-FFF2-40B4-BE49-F238E27FC236}">
                <a16:creationId xmlns:a16="http://schemas.microsoft.com/office/drawing/2014/main" id="{9590D371-AFEA-FF14-50E4-FD0CBFE4171B}"/>
              </a:ext>
            </a:extLst>
          </p:cNvPr>
          <p:cNvSpPr txBox="1"/>
          <p:nvPr/>
        </p:nvSpPr>
        <p:spPr>
          <a:xfrm>
            <a:off x="3484179" y="539279"/>
            <a:ext cx="5223641"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 Strip 3-4mm off one end.</a:t>
            </a:r>
          </a:p>
        </p:txBody>
      </p:sp>
      <p:pic>
        <p:nvPicPr>
          <p:cNvPr id="4" name="Picture 3">
            <a:extLst>
              <a:ext uri="{FF2B5EF4-FFF2-40B4-BE49-F238E27FC236}">
                <a16:creationId xmlns:a16="http://schemas.microsoft.com/office/drawing/2014/main" id="{F9D19274-A122-1E35-6BAA-461B1174A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7154168" y="1833822"/>
            <a:ext cx="5526558" cy="4144919"/>
          </a:xfrm>
          <a:prstGeom prst="rect">
            <a:avLst/>
          </a:prstGeom>
        </p:spPr>
      </p:pic>
    </p:spTree>
    <p:extLst>
      <p:ext uri="{BB962C8B-B14F-4D97-AF65-F5344CB8AC3E}">
        <p14:creationId xmlns:p14="http://schemas.microsoft.com/office/powerpoint/2010/main" val="4046961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3FC0FFB1-6A6F-1F3A-E70D-0BC28906E4A8}"/>
              </a:ext>
            </a:extLst>
          </p:cNvPr>
          <p:cNvPicPr>
            <a:picLocks noChangeAspect="1"/>
          </p:cNvPicPr>
          <p:nvPr/>
        </p:nvPicPr>
        <p:blipFill>
          <a:blip r:embed="rId2"/>
          <a:stretch>
            <a:fillRect/>
          </a:stretch>
        </p:blipFill>
        <p:spPr>
          <a:xfrm rot="10800000">
            <a:off x="2416057" y="1102839"/>
            <a:ext cx="7359882" cy="5519912"/>
          </a:xfrm>
          <a:prstGeom prst="rect">
            <a:avLst/>
          </a:prstGeom>
        </p:spPr>
      </p:pic>
      <p:sp>
        <p:nvSpPr>
          <p:cNvPr id="2" name="TextBox 1">
            <a:extLst>
              <a:ext uri="{FF2B5EF4-FFF2-40B4-BE49-F238E27FC236}">
                <a16:creationId xmlns:a16="http://schemas.microsoft.com/office/drawing/2014/main" id="{A32F97D9-CE49-24B4-2948-C0B534B518EF}"/>
              </a:ext>
            </a:extLst>
          </p:cNvPr>
          <p:cNvSpPr txBox="1"/>
          <p:nvPr/>
        </p:nvSpPr>
        <p:spPr>
          <a:xfrm>
            <a:off x="1342695" y="344579"/>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at end of the harness. The black wire should be soldered so the that its length runs with that of the metal braid.</a:t>
            </a:r>
          </a:p>
        </p:txBody>
      </p:sp>
    </p:spTree>
    <p:extLst>
      <p:ext uri="{BB962C8B-B14F-4D97-AF65-F5344CB8AC3E}">
        <p14:creationId xmlns:p14="http://schemas.microsoft.com/office/powerpoint/2010/main" val="350793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3" name="Picture 2" descr="A picture containing indoor, items&#10;&#10;Description automatically generated">
            <a:extLst>
              <a:ext uri="{FF2B5EF4-FFF2-40B4-BE49-F238E27FC236}">
                <a16:creationId xmlns:a16="http://schemas.microsoft.com/office/drawing/2014/main" id="{9F45BEA5-0AE5-70BC-D96C-EC7F9B791A88}"/>
              </a:ext>
            </a:extLst>
          </p:cNvPr>
          <p:cNvPicPr>
            <a:picLocks noChangeAspect="1"/>
          </p:cNvPicPr>
          <p:nvPr/>
        </p:nvPicPr>
        <p:blipFill>
          <a:blip r:embed="rId2"/>
          <a:stretch>
            <a:fillRect/>
          </a:stretch>
        </p:blipFill>
        <p:spPr>
          <a:xfrm>
            <a:off x="2337894" y="232898"/>
            <a:ext cx="7772400" cy="5829300"/>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A609B48-2A6B-FFA3-0055-6F796B8F07F2}"/>
              </a:ext>
            </a:extLst>
          </p:cNvPr>
          <p:cNvPicPr>
            <a:picLocks noChangeAspect="1"/>
          </p:cNvPicPr>
          <p:nvPr/>
        </p:nvPicPr>
        <p:blipFill>
          <a:blip r:embed="rId2"/>
          <a:stretch>
            <a:fillRect/>
          </a:stretch>
        </p:blipFill>
        <p:spPr>
          <a:xfrm rot="5400000">
            <a:off x="3097169" y="-391040"/>
            <a:ext cx="5997661" cy="7996881"/>
          </a:xfrm>
          <a:prstGeom prst="rect">
            <a:avLst/>
          </a:prstGeom>
        </p:spPr>
      </p:pic>
      <p:sp>
        <p:nvSpPr>
          <p:cNvPr id="2" name="TextBox 1">
            <a:extLst>
              <a:ext uri="{FF2B5EF4-FFF2-40B4-BE49-F238E27FC236}">
                <a16:creationId xmlns:a16="http://schemas.microsoft.com/office/drawing/2014/main" id="{3EEECC0A-61FF-BC7E-DE98-6B991F8185A9}"/>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2266486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0FD401-68BA-3D43-486D-E27D8D1E7B83}"/>
              </a:ext>
            </a:extLst>
          </p:cNvPr>
          <p:cNvSpPr txBox="1"/>
          <p:nvPr/>
        </p:nvSpPr>
        <p:spPr>
          <a:xfrm>
            <a:off x="2212427" y="267126"/>
            <a:ext cx="7767145" cy="276999"/>
          </a:xfrm>
          <a:prstGeom prst="rect">
            <a:avLst/>
          </a:prstGeom>
          <a:noFill/>
        </p:spPr>
        <p:txBody>
          <a:bodyPr wrap="square" rtlCol="0">
            <a:spAutoFit/>
          </a:bodyPr>
          <a:lstStyle/>
          <a:p>
            <a:pPr algn="ctr"/>
            <a:r>
              <a:rPr lang="en-US" sz="1200" dirty="0"/>
              <a:t>Put the piece of shrink tube onto the wire harness. </a:t>
            </a:r>
          </a:p>
        </p:txBody>
      </p:sp>
      <p:pic>
        <p:nvPicPr>
          <p:cNvPr id="6" name="Picture 5" descr="A picture containing metalware&#10;&#10;Description automatically generated">
            <a:extLst>
              <a:ext uri="{FF2B5EF4-FFF2-40B4-BE49-F238E27FC236}">
                <a16:creationId xmlns:a16="http://schemas.microsoft.com/office/drawing/2014/main" id="{73B438BE-7D92-097C-B5B3-DE9CF49628B9}"/>
              </a:ext>
            </a:extLst>
          </p:cNvPr>
          <p:cNvPicPr>
            <a:picLocks noChangeAspect="1"/>
          </p:cNvPicPr>
          <p:nvPr/>
        </p:nvPicPr>
        <p:blipFill>
          <a:blip r:embed="rId2"/>
          <a:stretch>
            <a:fillRect/>
          </a:stretch>
        </p:blipFill>
        <p:spPr>
          <a:xfrm rot="10800000">
            <a:off x="2207172" y="761574"/>
            <a:ext cx="7772400" cy="5829300"/>
          </a:xfrm>
          <a:prstGeom prst="rect">
            <a:avLst/>
          </a:prstGeom>
        </p:spPr>
      </p:pic>
    </p:spTree>
    <p:extLst>
      <p:ext uri="{BB962C8B-B14F-4D97-AF65-F5344CB8AC3E}">
        <p14:creationId xmlns:p14="http://schemas.microsoft.com/office/powerpoint/2010/main" val="3776901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B3F82D62-A819-A303-EA5B-7FC51FAB10FA}"/>
              </a:ext>
            </a:extLst>
          </p:cNvPr>
          <p:cNvPicPr>
            <a:picLocks noChangeAspect="1"/>
          </p:cNvPicPr>
          <p:nvPr/>
        </p:nvPicPr>
        <p:blipFill>
          <a:blip r:embed="rId2"/>
          <a:stretch>
            <a:fillRect/>
          </a:stretch>
        </p:blipFill>
        <p:spPr>
          <a:xfrm rot="5400000">
            <a:off x="3144330" y="-305713"/>
            <a:ext cx="5903340" cy="7871120"/>
          </a:xfrm>
          <a:prstGeom prst="rect">
            <a:avLst/>
          </a:prstGeom>
        </p:spPr>
      </p:pic>
      <p:sp>
        <p:nvSpPr>
          <p:cNvPr id="2" name="TextBox 1">
            <a:extLst>
              <a:ext uri="{FF2B5EF4-FFF2-40B4-BE49-F238E27FC236}">
                <a16:creationId xmlns:a16="http://schemas.microsoft.com/office/drawing/2014/main" id="{FEED67D3-388A-B341-9A46-80C64AB3C49F}"/>
              </a:ext>
            </a:extLst>
          </p:cNvPr>
          <p:cNvSpPr txBox="1"/>
          <p:nvPr/>
        </p:nvSpPr>
        <p:spPr>
          <a:xfrm>
            <a:off x="4180488" y="276483"/>
            <a:ext cx="3831021" cy="276999"/>
          </a:xfrm>
          <a:prstGeom prst="rect">
            <a:avLst/>
          </a:prstGeom>
          <a:noFill/>
        </p:spPr>
        <p:txBody>
          <a:bodyPr wrap="square" rtlCol="0">
            <a:spAutoFit/>
          </a:bodyPr>
          <a:lstStyle/>
          <a:p>
            <a:pPr algn="ctr"/>
            <a:r>
              <a:rPr lang="en-US" sz="1200" dirty="0"/>
              <a:t>Measure out and cut 13.5 inches of 1/4</a:t>
            </a:r>
            <a:r>
              <a:rPr lang="en-US" sz="1200" baseline="30000" dirty="0"/>
              <a:t>th</a:t>
            </a:r>
            <a:r>
              <a:rPr lang="en-US" sz="1200" dirty="0"/>
              <a:t> plastic braid.</a:t>
            </a:r>
          </a:p>
        </p:txBody>
      </p:sp>
    </p:spTree>
    <p:extLst>
      <p:ext uri="{BB962C8B-B14F-4D97-AF65-F5344CB8AC3E}">
        <p14:creationId xmlns:p14="http://schemas.microsoft.com/office/powerpoint/2010/main" val="2796006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guitar&#10;&#10;Description automatically generated with low confidence">
            <a:extLst>
              <a:ext uri="{FF2B5EF4-FFF2-40B4-BE49-F238E27FC236}">
                <a16:creationId xmlns:a16="http://schemas.microsoft.com/office/drawing/2014/main" id="{7F4E044B-659E-F36B-BC57-8063C999F105}"/>
              </a:ext>
            </a:extLst>
          </p:cNvPr>
          <p:cNvPicPr>
            <a:picLocks noChangeAspect="1"/>
          </p:cNvPicPr>
          <p:nvPr/>
        </p:nvPicPr>
        <p:blipFill>
          <a:blip r:embed="rId2"/>
          <a:stretch>
            <a:fillRect/>
          </a:stretch>
        </p:blipFill>
        <p:spPr>
          <a:xfrm rot="5400000">
            <a:off x="835372" y="1213796"/>
            <a:ext cx="4431442" cy="5908589"/>
          </a:xfrm>
          <a:prstGeom prst="rect">
            <a:avLst/>
          </a:prstGeom>
        </p:spPr>
      </p:pic>
      <p:pic>
        <p:nvPicPr>
          <p:cNvPr id="5" name="Picture 4" descr="A close-up of a key&#10;&#10;Description automatically generated with low confidence">
            <a:extLst>
              <a:ext uri="{FF2B5EF4-FFF2-40B4-BE49-F238E27FC236}">
                <a16:creationId xmlns:a16="http://schemas.microsoft.com/office/drawing/2014/main" id="{480B3875-80E6-03DB-065F-FD5C5A940682}"/>
              </a:ext>
            </a:extLst>
          </p:cNvPr>
          <p:cNvPicPr>
            <a:picLocks noChangeAspect="1"/>
          </p:cNvPicPr>
          <p:nvPr/>
        </p:nvPicPr>
        <p:blipFill>
          <a:blip r:embed="rId3"/>
          <a:stretch>
            <a:fillRect/>
          </a:stretch>
        </p:blipFill>
        <p:spPr>
          <a:xfrm rot="5400000">
            <a:off x="6925187" y="1213794"/>
            <a:ext cx="4431443" cy="5908591"/>
          </a:xfrm>
          <a:prstGeom prst="rect">
            <a:avLst/>
          </a:prstGeom>
        </p:spPr>
      </p:pic>
      <p:sp>
        <p:nvSpPr>
          <p:cNvPr id="4" name="TextBox 3">
            <a:extLst>
              <a:ext uri="{FF2B5EF4-FFF2-40B4-BE49-F238E27FC236}">
                <a16:creationId xmlns:a16="http://schemas.microsoft.com/office/drawing/2014/main" id="{78E27E81-4437-6C01-254B-FF8E1858736A}"/>
              </a:ext>
            </a:extLst>
          </p:cNvPr>
          <p:cNvSpPr txBox="1"/>
          <p:nvPr/>
        </p:nvSpPr>
        <p:spPr>
          <a:xfrm>
            <a:off x="1893518" y="662798"/>
            <a:ext cx="8404963" cy="461665"/>
          </a:xfrm>
          <a:prstGeom prst="rect">
            <a:avLst/>
          </a:prstGeom>
          <a:noFill/>
        </p:spPr>
        <p:txBody>
          <a:bodyPr wrap="square" rtlCol="0">
            <a:spAutoFit/>
          </a:bodyPr>
          <a:lstStyle/>
          <a:p>
            <a:pPr algn="ctr"/>
            <a:r>
              <a:rPr lang="en-US" sz="1200" dirty="0"/>
              <a:t>Put the plastic braid onto the ends of the wire and push it all the way to the metal enclosure. Place it under the piece of shrink tube so that it ends midway through it. Apply the heat gun.</a:t>
            </a:r>
          </a:p>
        </p:txBody>
      </p:sp>
    </p:spTree>
    <p:extLst>
      <p:ext uri="{BB962C8B-B14F-4D97-AF65-F5344CB8AC3E}">
        <p14:creationId xmlns:p14="http://schemas.microsoft.com/office/powerpoint/2010/main" val="3176805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0CE8A-62E4-0895-EC0A-950B1940F098}"/>
              </a:ext>
            </a:extLst>
          </p:cNvPr>
          <p:cNvPicPr>
            <a:picLocks noChangeAspect="1"/>
          </p:cNvPicPr>
          <p:nvPr/>
        </p:nvPicPr>
        <p:blipFill>
          <a:blip r:embed="rId2"/>
          <a:stretch>
            <a:fillRect/>
          </a:stretch>
        </p:blipFill>
        <p:spPr>
          <a:xfrm rot="5400000">
            <a:off x="3033841" y="-452308"/>
            <a:ext cx="6124317" cy="8165756"/>
          </a:xfrm>
          <a:prstGeom prst="rect">
            <a:avLst/>
          </a:prstGeom>
        </p:spPr>
      </p:pic>
      <p:sp>
        <p:nvSpPr>
          <p:cNvPr id="2" name="Rectangle 1">
            <a:extLst>
              <a:ext uri="{FF2B5EF4-FFF2-40B4-BE49-F238E27FC236}">
                <a16:creationId xmlns:a16="http://schemas.microsoft.com/office/drawing/2014/main" id="{501BB661-550E-900C-9258-3C245324BA71}"/>
              </a:ext>
            </a:extLst>
          </p:cNvPr>
          <p:cNvSpPr/>
          <p:nvPr/>
        </p:nvSpPr>
        <p:spPr>
          <a:xfrm>
            <a:off x="1072055" y="165271"/>
            <a:ext cx="10047890" cy="276999"/>
          </a:xfrm>
          <a:prstGeom prst="rect">
            <a:avLst/>
          </a:prstGeom>
        </p:spPr>
        <p:txBody>
          <a:bodyPr wrap="square">
            <a:spAutoFit/>
          </a:bodyPr>
          <a:lstStyle/>
          <a:p>
            <a:pPr algn="ctr"/>
            <a:r>
              <a:rPr lang="en-US" sz="1200" dirty="0"/>
              <a:t>Thread the ground wire through one of the holes in the plastic braid so it appears as shown. </a:t>
            </a:r>
          </a:p>
        </p:txBody>
      </p:sp>
    </p:spTree>
    <p:extLst>
      <p:ext uri="{BB962C8B-B14F-4D97-AF65-F5344CB8AC3E}">
        <p14:creationId xmlns:p14="http://schemas.microsoft.com/office/powerpoint/2010/main" val="1587388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D01CB4EB-86CD-DA31-846F-F4431BC51EC9}"/>
              </a:ext>
            </a:extLst>
          </p:cNvPr>
          <p:cNvPicPr>
            <a:picLocks noChangeAspect="1"/>
          </p:cNvPicPr>
          <p:nvPr/>
        </p:nvPicPr>
        <p:blipFill>
          <a:blip r:embed="rId2"/>
          <a:stretch>
            <a:fillRect/>
          </a:stretch>
        </p:blipFill>
        <p:spPr>
          <a:xfrm rot="5400000">
            <a:off x="3084040" y="-361434"/>
            <a:ext cx="6023919" cy="8031892"/>
          </a:xfrm>
          <a:prstGeom prst="rect">
            <a:avLst/>
          </a:prstGeom>
        </p:spPr>
      </p:pic>
      <p:sp>
        <p:nvSpPr>
          <p:cNvPr id="3" name="TextBox 2">
            <a:extLst>
              <a:ext uri="{FF2B5EF4-FFF2-40B4-BE49-F238E27FC236}">
                <a16:creationId xmlns:a16="http://schemas.microsoft.com/office/drawing/2014/main" id="{49659E40-696B-4BC7-C8FA-DC585B65A05F}"/>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406961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room&#10;&#10;Description automatically generated">
            <a:extLst>
              <a:ext uri="{FF2B5EF4-FFF2-40B4-BE49-F238E27FC236}">
                <a16:creationId xmlns:a16="http://schemas.microsoft.com/office/drawing/2014/main" id="{553F6963-F427-953B-3BB1-B3EDEED6E85C}"/>
              </a:ext>
            </a:extLst>
          </p:cNvPr>
          <p:cNvPicPr>
            <a:picLocks noChangeAspect="1"/>
          </p:cNvPicPr>
          <p:nvPr/>
        </p:nvPicPr>
        <p:blipFill rotWithShape="1">
          <a:blip r:embed="rId2"/>
          <a:srcRect b="14407"/>
          <a:stretch/>
        </p:blipFill>
        <p:spPr>
          <a:xfrm rot="5400000">
            <a:off x="646735" y="1229432"/>
            <a:ext cx="4987497" cy="5691964"/>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E079CEEE-5E94-058C-6D79-D2C624A5B184}"/>
              </a:ext>
            </a:extLst>
          </p:cNvPr>
          <p:cNvPicPr>
            <a:picLocks noChangeAspect="1"/>
          </p:cNvPicPr>
          <p:nvPr/>
        </p:nvPicPr>
        <p:blipFill rotWithShape="1">
          <a:blip r:embed="rId3"/>
          <a:srcRect b="14407"/>
          <a:stretch/>
        </p:blipFill>
        <p:spPr>
          <a:xfrm rot="5400000">
            <a:off x="6557769" y="1229432"/>
            <a:ext cx="4987498" cy="5691964"/>
          </a:xfrm>
          <a:prstGeom prst="rect">
            <a:avLst/>
          </a:prstGeom>
        </p:spPr>
      </p:pic>
      <p:sp>
        <p:nvSpPr>
          <p:cNvPr id="2" name="TextBox 1">
            <a:extLst>
              <a:ext uri="{FF2B5EF4-FFF2-40B4-BE49-F238E27FC236}">
                <a16:creationId xmlns:a16="http://schemas.microsoft.com/office/drawing/2014/main" id="{9868AA45-F0D8-3DBB-23B5-00E3B8D752B9}"/>
              </a:ext>
            </a:extLst>
          </p:cNvPr>
          <p:cNvSpPr txBox="1"/>
          <p:nvPr/>
        </p:nvSpPr>
        <p:spPr>
          <a:xfrm>
            <a:off x="1418896" y="61889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4022655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50EA1-70DA-DCA5-C310-96D3F96BEB00}"/>
              </a:ext>
            </a:extLst>
          </p:cNvPr>
          <p:cNvSpPr txBox="1"/>
          <p:nvPr/>
        </p:nvSpPr>
        <p:spPr>
          <a:xfrm>
            <a:off x="6096000" y="3290499"/>
            <a:ext cx="4644315" cy="276999"/>
          </a:xfrm>
          <a:prstGeom prst="rect">
            <a:avLst/>
          </a:prstGeom>
          <a:noFill/>
        </p:spPr>
        <p:txBody>
          <a:bodyPr wrap="square" rtlCol="0">
            <a:spAutoFit/>
          </a:bodyPr>
          <a:lstStyle/>
          <a:p>
            <a:pPr algn="ctr"/>
            <a:r>
              <a:rPr lang="en-US" sz="1200" dirty="0"/>
              <a:t>So far, the wire harness should appear as shown on the left. </a:t>
            </a:r>
          </a:p>
        </p:txBody>
      </p:sp>
      <p:pic>
        <p:nvPicPr>
          <p:cNvPr id="4" name="Picture 3" descr="A picture containing necklet&#10;&#10;Description automatically generated">
            <a:extLst>
              <a:ext uri="{FF2B5EF4-FFF2-40B4-BE49-F238E27FC236}">
                <a16:creationId xmlns:a16="http://schemas.microsoft.com/office/drawing/2014/main" id="{C9F5BFFD-F4F0-1850-A8FB-0731B18BC94B}"/>
              </a:ext>
            </a:extLst>
          </p:cNvPr>
          <p:cNvPicPr>
            <a:picLocks noChangeAspect="1"/>
          </p:cNvPicPr>
          <p:nvPr/>
        </p:nvPicPr>
        <p:blipFill>
          <a:blip r:embed="rId2"/>
          <a:stretch>
            <a:fillRect/>
          </a:stretch>
        </p:blipFill>
        <p:spPr>
          <a:xfrm>
            <a:off x="0" y="-1"/>
            <a:ext cx="5143500" cy="6858000"/>
          </a:xfrm>
          <a:prstGeom prst="rect">
            <a:avLst/>
          </a:prstGeom>
        </p:spPr>
      </p:pic>
    </p:spTree>
    <p:extLst>
      <p:ext uri="{BB962C8B-B14F-4D97-AF65-F5344CB8AC3E}">
        <p14:creationId xmlns:p14="http://schemas.microsoft.com/office/powerpoint/2010/main" val="810466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D4DA7C-2BA4-9E44-8C1D-7886332B8E47}"/>
              </a:ext>
            </a:extLst>
          </p:cNvPr>
          <p:cNvSpPr txBox="1"/>
          <p:nvPr/>
        </p:nvSpPr>
        <p:spPr>
          <a:xfrm>
            <a:off x="2790496" y="307251"/>
            <a:ext cx="6611008" cy="276999"/>
          </a:xfrm>
          <a:prstGeom prst="rect">
            <a:avLst/>
          </a:prstGeom>
          <a:noFill/>
        </p:spPr>
        <p:txBody>
          <a:bodyPr wrap="square" rtlCol="0">
            <a:spAutoFit/>
          </a:bodyPr>
          <a:lstStyle/>
          <a:p>
            <a:pPr algn="ctr"/>
            <a:r>
              <a:rPr lang="en-US" sz="1200" dirty="0"/>
              <a:t>Trim the wire ends to 1.25in long</a:t>
            </a:r>
          </a:p>
        </p:txBody>
      </p:sp>
      <p:pic>
        <p:nvPicPr>
          <p:cNvPr id="3" name="Picture 2" descr="A picture containing text, measuring stick&#10;&#10;Description automatically generated">
            <a:extLst>
              <a:ext uri="{FF2B5EF4-FFF2-40B4-BE49-F238E27FC236}">
                <a16:creationId xmlns:a16="http://schemas.microsoft.com/office/drawing/2014/main" id="{206356B0-40B2-991B-455E-620D23CA0F9F}"/>
              </a:ext>
            </a:extLst>
          </p:cNvPr>
          <p:cNvPicPr>
            <a:picLocks noChangeAspect="1"/>
          </p:cNvPicPr>
          <p:nvPr/>
        </p:nvPicPr>
        <p:blipFill>
          <a:blip r:embed="rId2"/>
          <a:stretch>
            <a:fillRect/>
          </a:stretch>
        </p:blipFill>
        <p:spPr>
          <a:xfrm rot="5400000">
            <a:off x="3106437" y="-270563"/>
            <a:ext cx="5979126" cy="7972168"/>
          </a:xfrm>
          <a:prstGeom prst="rect">
            <a:avLst/>
          </a:prstGeom>
        </p:spPr>
      </p:pic>
    </p:spTree>
    <p:extLst>
      <p:ext uri="{BB962C8B-B14F-4D97-AF65-F5344CB8AC3E}">
        <p14:creationId xmlns:p14="http://schemas.microsoft.com/office/powerpoint/2010/main" val="3334431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37700776-B0AB-6DF6-F161-A18DDF5D9646}"/>
              </a:ext>
            </a:extLst>
          </p:cNvPr>
          <p:cNvPicPr>
            <a:picLocks noChangeAspect="1"/>
          </p:cNvPicPr>
          <p:nvPr/>
        </p:nvPicPr>
        <p:blipFill>
          <a:blip r:embed="rId2"/>
          <a:stretch>
            <a:fillRect/>
          </a:stretch>
        </p:blipFill>
        <p:spPr>
          <a:xfrm rot="5400000">
            <a:off x="3148140" y="-259751"/>
            <a:ext cx="5895718" cy="7860957"/>
          </a:xfrm>
          <a:prstGeom prst="rect">
            <a:avLst/>
          </a:prstGeom>
        </p:spPr>
      </p:pic>
      <p:sp>
        <p:nvSpPr>
          <p:cNvPr id="2" name="TextBox 1">
            <a:extLst>
              <a:ext uri="{FF2B5EF4-FFF2-40B4-BE49-F238E27FC236}">
                <a16:creationId xmlns:a16="http://schemas.microsoft.com/office/drawing/2014/main" id="{BC9CC206-2511-1859-972D-285001D6F4FC}"/>
              </a:ext>
            </a:extLst>
          </p:cNvPr>
          <p:cNvSpPr txBox="1"/>
          <p:nvPr/>
        </p:nvSpPr>
        <p:spPr>
          <a:xfrm>
            <a:off x="1891862" y="303347"/>
            <a:ext cx="8408276" cy="276999"/>
          </a:xfrm>
          <a:prstGeom prst="rect">
            <a:avLst/>
          </a:prstGeom>
          <a:noFill/>
        </p:spPr>
        <p:txBody>
          <a:bodyPr wrap="square" rtlCol="0">
            <a:spAutoFit/>
          </a:bodyPr>
          <a:lstStyle/>
          <a:p>
            <a:pPr algn="ctr"/>
            <a:r>
              <a:rPr lang="en-US" sz="1200" dirty="0"/>
              <a:t>Untwist about .5in of the twisted pairs.</a:t>
            </a:r>
          </a:p>
        </p:txBody>
      </p:sp>
    </p:spTree>
    <p:extLst>
      <p:ext uri="{BB962C8B-B14F-4D97-AF65-F5344CB8AC3E}">
        <p14:creationId xmlns:p14="http://schemas.microsoft.com/office/powerpoint/2010/main" val="672233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orange&#10;&#10;Description automatically generated">
            <a:extLst>
              <a:ext uri="{FF2B5EF4-FFF2-40B4-BE49-F238E27FC236}">
                <a16:creationId xmlns:a16="http://schemas.microsoft.com/office/drawing/2014/main" id="{69E93E58-74E1-A1D0-DE1B-D1E96750D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181011-C4B7-4DB1-DFFE-B1A07659B7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
        <p:nvSpPr>
          <p:cNvPr id="7" name="Title 1">
            <a:extLst>
              <a:ext uri="{FF2B5EF4-FFF2-40B4-BE49-F238E27FC236}">
                <a16:creationId xmlns:a16="http://schemas.microsoft.com/office/drawing/2014/main" id="{FF5CBB90-EDE3-6C88-2162-8C0978783D36}"/>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KK 254 Crimping Tool</a:t>
            </a:r>
            <a:endParaRPr lang="en-US" dirty="0"/>
          </a:p>
        </p:txBody>
      </p:sp>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gonfly flying in the air&#10;&#10;Description automatically generated with medium confidence">
            <a:extLst>
              <a:ext uri="{FF2B5EF4-FFF2-40B4-BE49-F238E27FC236}">
                <a16:creationId xmlns:a16="http://schemas.microsoft.com/office/drawing/2014/main" id="{56A0BD98-1F84-4A30-4917-76775EA41C84}"/>
              </a:ext>
            </a:extLst>
          </p:cNvPr>
          <p:cNvPicPr>
            <a:picLocks noChangeAspect="1"/>
          </p:cNvPicPr>
          <p:nvPr/>
        </p:nvPicPr>
        <p:blipFill rotWithShape="1">
          <a:blip r:embed="rId2"/>
          <a:srcRect t="2841" b="14940"/>
          <a:stretch/>
        </p:blipFill>
        <p:spPr>
          <a:xfrm rot="5400000">
            <a:off x="608197" y="1212893"/>
            <a:ext cx="5271246" cy="5778648"/>
          </a:xfrm>
          <a:prstGeom prst="rect">
            <a:avLst/>
          </a:prstGeom>
        </p:spPr>
      </p:pic>
      <p:sp>
        <p:nvSpPr>
          <p:cNvPr id="7" name="Title 1">
            <a:extLst>
              <a:ext uri="{FF2B5EF4-FFF2-40B4-BE49-F238E27FC236}">
                <a16:creationId xmlns:a16="http://schemas.microsoft.com/office/drawing/2014/main" id="{B403950F-A5B9-CAD0-F730-83E49B4681FC}"/>
              </a:ext>
            </a:extLst>
          </p:cNvPr>
          <p:cNvSpPr>
            <a:spLocks noGrp="1"/>
          </p:cNvSpPr>
          <p:nvPr>
            <p:ph type="title"/>
          </p:nvPr>
        </p:nvSpPr>
        <p:spPr>
          <a:xfrm>
            <a:off x="3349486" y="543790"/>
            <a:ext cx="6072810" cy="344582"/>
          </a:xfrm>
          <a:noFill/>
        </p:spPr>
        <p:txBody>
          <a:bodyPr vert="horz" lIns="91440" tIns="45720" rIns="91440" bIns="45720" rtlCol="0" anchor="b">
            <a:normAutofit/>
          </a:bodyPr>
          <a:lstStyle/>
          <a:p>
            <a:pPr algn="ctr"/>
            <a:r>
              <a:rPr lang="en-US" sz="1200" dirty="0">
                <a:latin typeface="+mn-lt"/>
              </a:rPr>
              <a:t>Strip all the wires (3mm). Using the KK 254 crimper, crimp on KK 254 tips. Be sure to use slot A.</a:t>
            </a:r>
          </a:p>
        </p:txBody>
      </p:sp>
      <p:pic>
        <p:nvPicPr>
          <p:cNvPr id="8" name="Picture 7" descr="A picture containing indoor&#10;&#10;Description automatically generated">
            <a:extLst>
              <a:ext uri="{FF2B5EF4-FFF2-40B4-BE49-F238E27FC236}">
                <a16:creationId xmlns:a16="http://schemas.microsoft.com/office/drawing/2014/main" id="{B3B6776C-A3AE-CC49-0F02-314C6116828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649842" y="1470775"/>
            <a:ext cx="5187662" cy="5267065"/>
          </a:xfrm>
          <a:prstGeom prst="rect">
            <a:avLst/>
          </a:prstGeom>
        </p:spPr>
      </p:pic>
      <p:sp>
        <p:nvSpPr>
          <p:cNvPr id="9" name="Oval 8">
            <a:extLst>
              <a:ext uri="{FF2B5EF4-FFF2-40B4-BE49-F238E27FC236}">
                <a16:creationId xmlns:a16="http://schemas.microsoft.com/office/drawing/2014/main" id="{BD41B069-1ACE-5C3B-7B8B-4ECBBCE311F1}"/>
              </a:ext>
            </a:extLst>
          </p:cNvPr>
          <p:cNvSpPr/>
          <p:nvPr/>
        </p:nvSpPr>
        <p:spPr>
          <a:xfrm>
            <a:off x="8336435" y="2971800"/>
            <a:ext cx="409999" cy="21760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401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plant&#10;&#10;Description automatically generated">
            <a:extLst>
              <a:ext uri="{FF2B5EF4-FFF2-40B4-BE49-F238E27FC236}">
                <a16:creationId xmlns:a16="http://schemas.microsoft.com/office/drawing/2014/main" id="{3FEDAC93-3381-92DA-B066-A101BE9766EE}"/>
              </a:ext>
            </a:extLst>
          </p:cNvPr>
          <p:cNvPicPr>
            <a:picLocks noChangeAspect="1"/>
          </p:cNvPicPr>
          <p:nvPr/>
        </p:nvPicPr>
        <p:blipFill rotWithShape="1">
          <a:blip r:embed="rId2"/>
          <a:srcRect t="17478" b="8116"/>
          <a:stretch/>
        </p:blipFill>
        <p:spPr>
          <a:xfrm>
            <a:off x="6334899" y="1171329"/>
            <a:ext cx="5595038" cy="5550743"/>
          </a:xfrm>
          <a:prstGeom prst="rect">
            <a:avLst/>
          </a:prstGeom>
        </p:spPr>
      </p:pic>
      <p:pic>
        <p:nvPicPr>
          <p:cNvPr id="5" name="Picture 4">
            <a:extLst>
              <a:ext uri="{FF2B5EF4-FFF2-40B4-BE49-F238E27FC236}">
                <a16:creationId xmlns:a16="http://schemas.microsoft.com/office/drawing/2014/main" id="{735190EC-C4DC-7B41-9174-4D00F6D4AA2D}"/>
              </a:ext>
            </a:extLst>
          </p:cNvPr>
          <p:cNvPicPr>
            <a:picLocks noChangeAspect="1"/>
          </p:cNvPicPr>
          <p:nvPr/>
        </p:nvPicPr>
        <p:blipFill rotWithShape="1">
          <a:blip r:embed="rId3"/>
          <a:srcRect t="25594"/>
          <a:stretch/>
        </p:blipFill>
        <p:spPr>
          <a:xfrm>
            <a:off x="262065" y="1171330"/>
            <a:ext cx="5595038" cy="5550743"/>
          </a:xfrm>
          <a:prstGeom prst="rect">
            <a:avLst/>
          </a:prstGeom>
        </p:spPr>
      </p:pic>
      <p:sp>
        <p:nvSpPr>
          <p:cNvPr id="7" name="Title 1">
            <a:extLst>
              <a:ext uri="{FF2B5EF4-FFF2-40B4-BE49-F238E27FC236}">
                <a16:creationId xmlns:a16="http://schemas.microsoft.com/office/drawing/2014/main" id="{76082DDA-27B7-5F0F-231F-2D316389C5F2}"/>
              </a:ext>
            </a:extLst>
          </p:cNvPr>
          <p:cNvSpPr>
            <a:spLocks noGrp="1"/>
          </p:cNvSpPr>
          <p:nvPr>
            <p:ph type="title"/>
          </p:nvPr>
        </p:nvSpPr>
        <p:spPr>
          <a:xfrm>
            <a:off x="2027820" y="333413"/>
            <a:ext cx="8136360"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spTree>
    <p:extLst>
      <p:ext uri="{BB962C8B-B14F-4D97-AF65-F5344CB8AC3E}">
        <p14:creationId xmlns:p14="http://schemas.microsoft.com/office/powerpoint/2010/main" val="1611090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8E9450A7-B421-0CFC-5E3E-F46DCC96FE98}"/>
              </a:ext>
            </a:extLst>
          </p:cNvPr>
          <p:cNvPicPr>
            <a:picLocks noChangeAspect="1"/>
          </p:cNvPicPr>
          <p:nvPr/>
        </p:nvPicPr>
        <p:blipFill rotWithShape="1">
          <a:blip r:embed="rId2"/>
          <a:srcRect r="5553" b="337"/>
          <a:stretch/>
        </p:blipFill>
        <p:spPr>
          <a:xfrm>
            <a:off x="5980598" y="1808922"/>
            <a:ext cx="6040732" cy="4780722"/>
          </a:xfrm>
          <a:prstGeom prst="rect">
            <a:avLst/>
          </a:prstGeom>
        </p:spPr>
      </p:pic>
      <p:pic>
        <p:nvPicPr>
          <p:cNvPr id="5" name="Picture 4">
            <a:extLst>
              <a:ext uri="{FF2B5EF4-FFF2-40B4-BE49-F238E27FC236}">
                <a16:creationId xmlns:a16="http://schemas.microsoft.com/office/drawing/2014/main" id="{BDC281FB-4819-D4AE-F7C0-0F47E98C3DA3}"/>
              </a:ext>
            </a:extLst>
          </p:cNvPr>
          <p:cNvPicPr>
            <a:picLocks noChangeAspect="1"/>
          </p:cNvPicPr>
          <p:nvPr/>
        </p:nvPicPr>
        <p:blipFill rotWithShape="1">
          <a:blip r:embed="rId3"/>
          <a:srcRect t="548" r="10913" b="417"/>
          <a:stretch/>
        </p:blipFill>
        <p:spPr>
          <a:xfrm>
            <a:off x="170670" y="1808922"/>
            <a:ext cx="5650558" cy="4780722"/>
          </a:xfrm>
          <a:prstGeom prst="rect">
            <a:avLst/>
          </a:prstGeom>
        </p:spPr>
      </p:pic>
      <p:sp>
        <p:nvSpPr>
          <p:cNvPr id="4" name="Title 1">
            <a:extLst>
              <a:ext uri="{FF2B5EF4-FFF2-40B4-BE49-F238E27FC236}">
                <a16:creationId xmlns:a16="http://schemas.microsoft.com/office/drawing/2014/main" id="{2F6E9A58-A668-DC90-200B-24C4AC94B1D1}"/>
              </a:ext>
            </a:extLst>
          </p:cNvPr>
          <p:cNvSpPr txBox="1">
            <a:spLocks/>
          </p:cNvSpPr>
          <p:nvPr/>
        </p:nvSpPr>
        <p:spPr>
          <a:xfrm>
            <a:off x="1589187" y="703051"/>
            <a:ext cx="8616060" cy="67273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the it clicks. If there are difficulties with pushing the wire tip in by hand, use the metal extraction tool to push on the bottom edge of it until it clicks in place. Please reference the accompanying pin out document to see where each wire should go. </a:t>
            </a:r>
          </a:p>
        </p:txBody>
      </p:sp>
      <p:sp>
        <p:nvSpPr>
          <p:cNvPr id="2" name="Oval 1">
            <a:extLst>
              <a:ext uri="{FF2B5EF4-FFF2-40B4-BE49-F238E27FC236}">
                <a16:creationId xmlns:a16="http://schemas.microsoft.com/office/drawing/2014/main" id="{64668537-C7CE-4B26-2095-1A8F88A32A23}"/>
              </a:ext>
            </a:extLst>
          </p:cNvPr>
          <p:cNvSpPr/>
          <p:nvPr/>
        </p:nvSpPr>
        <p:spPr>
          <a:xfrm>
            <a:off x="4833512" y="3241623"/>
            <a:ext cx="305018" cy="2598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FC9117-BEC8-BEEE-C144-864CE8185763}"/>
              </a:ext>
            </a:extLst>
          </p:cNvPr>
          <p:cNvSpPr/>
          <p:nvPr/>
        </p:nvSpPr>
        <p:spPr>
          <a:xfrm>
            <a:off x="3572383" y="3429000"/>
            <a:ext cx="512167" cy="2598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6F778FA-87F1-A6A4-6FD8-594C05EAD26C}"/>
              </a:ext>
            </a:extLst>
          </p:cNvPr>
          <p:cNvCxnSpPr>
            <a:cxnSpLocks/>
          </p:cNvCxnSpPr>
          <p:nvPr/>
        </p:nvCxnSpPr>
        <p:spPr>
          <a:xfrm>
            <a:off x="3842043" y="3773882"/>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1FB682-35B0-930C-7145-C6D046DED212}"/>
              </a:ext>
            </a:extLst>
          </p:cNvPr>
          <p:cNvCxnSpPr>
            <a:cxnSpLocks/>
          </p:cNvCxnSpPr>
          <p:nvPr/>
        </p:nvCxnSpPr>
        <p:spPr>
          <a:xfrm>
            <a:off x="4981186" y="3602067"/>
            <a:ext cx="0" cy="5127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EF04D7A-3E66-E718-D4F8-EFDA745AE083}"/>
              </a:ext>
            </a:extLst>
          </p:cNvPr>
          <p:cNvSpPr txBox="1">
            <a:spLocks/>
          </p:cNvSpPr>
          <p:nvPr/>
        </p:nvSpPr>
        <p:spPr>
          <a:xfrm>
            <a:off x="3619688" y="4396962"/>
            <a:ext cx="1991194"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FF0000"/>
                </a:solidFill>
                <a:latin typeface="+mn-lt"/>
              </a:rPr>
              <a:t>Tip and connector extrusions turned toward table</a:t>
            </a:r>
          </a:p>
        </p:txBody>
      </p:sp>
    </p:spTree>
    <p:extLst>
      <p:ext uri="{BB962C8B-B14F-4D97-AF65-F5344CB8AC3E}">
        <p14:creationId xmlns:p14="http://schemas.microsoft.com/office/powerpoint/2010/main" val="3155299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BF7E8C-AA65-355C-0053-BD78E0897634}"/>
              </a:ext>
            </a:extLst>
          </p:cNvPr>
          <p:cNvPicPr>
            <a:picLocks noChangeAspect="1"/>
          </p:cNvPicPr>
          <p:nvPr/>
        </p:nvPicPr>
        <p:blipFill rotWithShape="1">
          <a:blip r:embed="rId2"/>
          <a:srcRect t="14955"/>
          <a:stretch/>
        </p:blipFill>
        <p:spPr>
          <a:xfrm>
            <a:off x="0" y="-54461"/>
            <a:ext cx="6096000" cy="6912461"/>
          </a:xfrm>
          <a:prstGeom prst="rect">
            <a:avLst/>
          </a:prstGeom>
        </p:spPr>
      </p:pic>
      <p:sp>
        <p:nvSpPr>
          <p:cNvPr id="2" name="Rectangle 1">
            <a:extLst>
              <a:ext uri="{FF2B5EF4-FFF2-40B4-BE49-F238E27FC236}">
                <a16:creationId xmlns:a16="http://schemas.microsoft.com/office/drawing/2014/main" id="{9559F068-0305-CE63-8446-A53ED08F3D00}"/>
              </a:ext>
            </a:extLst>
          </p:cNvPr>
          <p:cNvSpPr/>
          <p:nvPr/>
        </p:nvSpPr>
        <p:spPr>
          <a:xfrm>
            <a:off x="6558283" y="3263269"/>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spTree>
    <p:extLst>
      <p:ext uri="{BB962C8B-B14F-4D97-AF65-F5344CB8AC3E}">
        <p14:creationId xmlns:p14="http://schemas.microsoft.com/office/powerpoint/2010/main" val="4060427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rty&#10;&#10;Description automatically generated">
            <a:extLst>
              <a:ext uri="{FF2B5EF4-FFF2-40B4-BE49-F238E27FC236}">
                <a16:creationId xmlns:a16="http://schemas.microsoft.com/office/drawing/2014/main" id="{4CC72177-237B-141C-CD9D-F7B2DA2F53EA}"/>
              </a:ext>
            </a:extLst>
          </p:cNvPr>
          <p:cNvPicPr>
            <a:picLocks noChangeAspect="1"/>
          </p:cNvPicPr>
          <p:nvPr/>
        </p:nvPicPr>
        <p:blipFill>
          <a:blip r:embed="rId2"/>
          <a:stretch>
            <a:fillRect/>
          </a:stretch>
        </p:blipFill>
        <p:spPr>
          <a:xfrm rot="16200000">
            <a:off x="3083268" y="-374048"/>
            <a:ext cx="6025463" cy="8033951"/>
          </a:xfrm>
          <a:prstGeom prst="rect">
            <a:avLst/>
          </a:prstGeom>
        </p:spPr>
      </p:pic>
      <p:sp>
        <p:nvSpPr>
          <p:cNvPr id="2" name="Title 1">
            <a:extLst>
              <a:ext uri="{FF2B5EF4-FFF2-40B4-BE49-F238E27FC236}">
                <a16:creationId xmlns:a16="http://schemas.microsoft.com/office/drawing/2014/main" id="{F66B8349-6BDA-8BEA-9DC1-C84921B494E9}"/>
              </a:ext>
            </a:extLst>
          </p:cNvPr>
          <p:cNvSpPr>
            <a:spLocks noGrp="1"/>
          </p:cNvSpPr>
          <p:nvPr>
            <p:ph type="title"/>
          </p:nvPr>
        </p:nvSpPr>
        <p:spPr>
          <a:xfrm>
            <a:off x="1877682" y="202341"/>
            <a:ext cx="8436634" cy="343305"/>
          </a:xfrm>
          <a:noFill/>
        </p:spPr>
        <p:txBody>
          <a:bodyPr vert="horz" lIns="91440" tIns="45720" rIns="91440" bIns="45720" rtlCol="0" anchor="b">
            <a:normAutofit/>
          </a:bodyPr>
          <a:lstStyle/>
          <a:p>
            <a:pPr algn="ctr"/>
            <a:r>
              <a:rPr lang="en-US" sz="1200" dirty="0">
                <a:latin typeface="+mn-lt"/>
              </a:rPr>
              <a:t>Wire harness complete! The ground wire will be given a tip later.</a:t>
            </a:r>
          </a:p>
        </p:txBody>
      </p:sp>
    </p:spTree>
    <p:extLst>
      <p:ext uri="{BB962C8B-B14F-4D97-AF65-F5344CB8AC3E}">
        <p14:creationId xmlns:p14="http://schemas.microsoft.com/office/powerpoint/2010/main" val="3881555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AAC87D-3DC0-D246-8213-F9121DF962CE}"/>
              </a:ext>
            </a:extLst>
          </p:cNvPr>
          <p:cNvSpPr txBox="1"/>
          <p:nvPr/>
        </p:nvSpPr>
        <p:spPr>
          <a:xfrm>
            <a:off x="2790496" y="297312"/>
            <a:ext cx="6611008" cy="276999"/>
          </a:xfrm>
          <a:prstGeom prst="rect">
            <a:avLst/>
          </a:prstGeom>
          <a:noFill/>
        </p:spPr>
        <p:txBody>
          <a:bodyPr wrap="square" rtlCol="0">
            <a:spAutoFit/>
          </a:bodyPr>
          <a:lstStyle/>
          <a:p>
            <a:pPr algn="ctr"/>
            <a:r>
              <a:rPr lang="en-US" sz="1200" dirty="0"/>
              <a:t>Measure out and cut 20 inches of yellow, orange, green, violet, and black 28 </a:t>
            </a:r>
            <a:r>
              <a:rPr lang="en-US" sz="1200" dirty="0" err="1"/>
              <a:t>awg</a:t>
            </a:r>
            <a:r>
              <a:rPr lang="en-US" sz="1200" dirty="0"/>
              <a:t> wire.</a:t>
            </a:r>
          </a:p>
        </p:txBody>
      </p:sp>
      <p:pic>
        <p:nvPicPr>
          <p:cNvPr id="4" name="Picture 3" descr="A picture containing text, measuring stick&#10;&#10;Description automatically generated">
            <a:extLst>
              <a:ext uri="{FF2B5EF4-FFF2-40B4-BE49-F238E27FC236}">
                <a16:creationId xmlns:a16="http://schemas.microsoft.com/office/drawing/2014/main" id="{B44A4D9C-9171-5C79-9BF3-CC7ED72B7443}"/>
              </a:ext>
            </a:extLst>
          </p:cNvPr>
          <p:cNvPicPr>
            <a:picLocks noChangeAspect="1"/>
          </p:cNvPicPr>
          <p:nvPr/>
        </p:nvPicPr>
        <p:blipFill>
          <a:blip r:embed="rId2"/>
          <a:stretch>
            <a:fillRect/>
          </a:stretch>
        </p:blipFill>
        <p:spPr>
          <a:xfrm rot="5400000">
            <a:off x="3116091" y="-235679"/>
            <a:ext cx="5959818" cy="7946425"/>
          </a:xfrm>
          <a:prstGeom prst="rect">
            <a:avLst/>
          </a:prstGeom>
        </p:spPr>
      </p:pic>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10;&#10;Description automatically generated">
            <a:extLst>
              <a:ext uri="{FF2B5EF4-FFF2-40B4-BE49-F238E27FC236}">
                <a16:creationId xmlns:a16="http://schemas.microsoft.com/office/drawing/2014/main" id="{A024991D-DBF2-04E8-23A4-5F5F7BE54F79}"/>
              </a:ext>
            </a:extLst>
          </p:cNvPr>
          <p:cNvPicPr>
            <a:picLocks noChangeAspect="1"/>
          </p:cNvPicPr>
          <p:nvPr/>
        </p:nvPicPr>
        <p:blipFill>
          <a:blip r:embed="rId2"/>
          <a:stretch>
            <a:fillRect/>
          </a:stretch>
        </p:blipFill>
        <p:spPr>
          <a:xfrm>
            <a:off x="0" y="0"/>
            <a:ext cx="5143500" cy="6858000"/>
          </a:xfrm>
          <a:prstGeom prst="rect">
            <a:avLst/>
          </a:prstGeom>
        </p:spPr>
      </p:pic>
      <p:sp>
        <p:nvSpPr>
          <p:cNvPr id="2" name="TextBox 1">
            <a:extLst>
              <a:ext uri="{FF2B5EF4-FFF2-40B4-BE49-F238E27FC236}">
                <a16:creationId xmlns:a16="http://schemas.microsoft.com/office/drawing/2014/main" id="{927F09B6-0CE5-6AA9-A1C1-5E5B8A8F0509}"/>
              </a:ext>
            </a:extLst>
          </p:cNvPr>
          <p:cNvSpPr txBox="1"/>
          <p:nvPr/>
        </p:nvSpPr>
        <p:spPr>
          <a:xfrm>
            <a:off x="5780970" y="3105834"/>
            <a:ext cx="5908591" cy="646331"/>
          </a:xfrm>
          <a:prstGeom prst="rect">
            <a:avLst/>
          </a:prstGeom>
          <a:noFill/>
        </p:spPr>
        <p:txBody>
          <a:bodyPr wrap="square" rtlCol="0">
            <a:spAutoFit/>
          </a:bodyPr>
          <a:lstStyle/>
          <a:p>
            <a:pPr algn="ctr"/>
            <a:r>
              <a:rPr lang="en-US" sz="1200" dirty="0"/>
              <a:t>To make the twisted pairs, line the vise with masking tape. Put one end of the yellow and orange wires into the drill. Run the drill till the wires are sufficiently twisted (for reference see the next slide). Repeat with the black and green wires.</a:t>
            </a:r>
          </a:p>
        </p:txBody>
      </p:sp>
    </p:spTree>
    <p:extLst>
      <p:ext uri="{BB962C8B-B14F-4D97-AF65-F5344CB8AC3E}">
        <p14:creationId xmlns:p14="http://schemas.microsoft.com/office/powerpoint/2010/main" val="3302382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26EDB6FA-4012-F0A8-F83C-7079D80AC72C}"/>
              </a:ext>
            </a:extLst>
          </p:cNvPr>
          <p:cNvPicPr>
            <a:picLocks noChangeAspect="1"/>
          </p:cNvPicPr>
          <p:nvPr/>
        </p:nvPicPr>
        <p:blipFill>
          <a:blip r:embed="rId2"/>
          <a:stretch>
            <a:fillRect/>
          </a:stretch>
        </p:blipFill>
        <p:spPr>
          <a:xfrm rot="16200000">
            <a:off x="3171310" y="-168619"/>
            <a:ext cx="5849380" cy="7799173"/>
          </a:xfrm>
          <a:prstGeom prst="rect">
            <a:avLst/>
          </a:prstGeom>
        </p:spPr>
      </p:pic>
      <p:sp>
        <p:nvSpPr>
          <p:cNvPr id="2" name="TextBox 1">
            <a:extLst>
              <a:ext uri="{FF2B5EF4-FFF2-40B4-BE49-F238E27FC236}">
                <a16:creationId xmlns:a16="http://schemas.microsoft.com/office/drawing/2014/main" id="{40584147-20A0-6B84-B880-1897C71CD51A}"/>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16 inches.</a:t>
            </a:r>
          </a:p>
        </p:txBody>
      </p:sp>
    </p:spTree>
    <p:extLst>
      <p:ext uri="{BB962C8B-B14F-4D97-AF65-F5344CB8AC3E}">
        <p14:creationId xmlns:p14="http://schemas.microsoft.com/office/powerpoint/2010/main" val="3297412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1BB663C3-58C2-7DEC-CA54-33DF67CD5224}"/>
              </a:ext>
            </a:extLst>
          </p:cNvPr>
          <p:cNvPicPr>
            <a:picLocks noChangeAspect="1"/>
          </p:cNvPicPr>
          <p:nvPr/>
        </p:nvPicPr>
        <p:blipFill>
          <a:blip r:embed="rId2"/>
          <a:stretch>
            <a:fillRect/>
          </a:stretch>
        </p:blipFill>
        <p:spPr>
          <a:xfrm rot="16200000">
            <a:off x="3258837" y="-180975"/>
            <a:ext cx="5849380" cy="7799173"/>
          </a:xfrm>
          <a:prstGeom prst="rect">
            <a:avLst/>
          </a:prstGeom>
        </p:spPr>
      </p:pic>
      <p:sp>
        <p:nvSpPr>
          <p:cNvPr id="2" name="TextBox 1">
            <a:extLst>
              <a:ext uri="{FF2B5EF4-FFF2-40B4-BE49-F238E27FC236}">
                <a16:creationId xmlns:a16="http://schemas.microsoft.com/office/drawing/2014/main" id="{0FBDBB38-03FA-B68D-8CA3-B7405EB4B4AA}"/>
              </a:ext>
            </a:extLst>
          </p:cNvPr>
          <p:cNvSpPr txBox="1"/>
          <p:nvPr/>
        </p:nvSpPr>
        <p:spPr>
          <a:xfrm>
            <a:off x="1891862" y="303347"/>
            <a:ext cx="8408276" cy="276999"/>
          </a:xfrm>
          <a:prstGeom prst="rect">
            <a:avLst/>
          </a:prstGeom>
          <a:noFill/>
        </p:spPr>
        <p:txBody>
          <a:bodyPr wrap="square" rtlCol="0">
            <a:spAutoFit/>
          </a:bodyPr>
          <a:lstStyle/>
          <a:p>
            <a:pPr algn="ctr"/>
            <a:r>
              <a:rPr lang="en-US" sz="1200" dirty="0"/>
              <a:t>Untwist about .5in of one end of the twisted pairs.</a:t>
            </a:r>
          </a:p>
        </p:txBody>
      </p:sp>
    </p:spTree>
    <p:extLst>
      <p:ext uri="{BB962C8B-B14F-4D97-AF65-F5344CB8AC3E}">
        <p14:creationId xmlns:p14="http://schemas.microsoft.com/office/powerpoint/2010/main" val="362559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657FA-98B6-62A3-F863-82F6EDCC7BEE}"/>
              </a:ext>
            </a:extLst>
          </p:cNvPr>
          <p:cNvPicPr>
            <a:picLocks noChangeAspect="1"/>
          </p:cNvPicPr>
          <p:nvPr/>
        </p:nvPicPr>
        <p:blipFill>
          <a:blip r:embed="rId2"/>
          <a:stretch>
            <a:fillRect/>
          </a:stretch>
        </p:blipFill>
        <p:spPr>
          <a:xfrm rot="16200000">
            <a:off x="3185093" y="-165306"/>
            <a:ext cx="5821814" cy="7762419"/>
          </a:xfrm>
          <a:prstGeom prst="rect">
            <a:avLst/>
          </a:prstGeom>
        </p:spPr>
      </p:pic>
      <p:sp>
        <p:nvSpPr>
          <p:cNvPr id="2" name="Title 1">
            <a:extLst>
              <a:ext uri="{FF2B5EF4-FFF2-40B4-BE49-F238E27FC236}">
                <a16:creationId xmlns:a16="http://schemas.microsoft.com/office/drawing/2014/main" id="{76F6FBCD-6A81-3342-27B5-8AECB502E648}"/>
              </a:ext>
            </a:extLst>
          </p:cNvPr>
          <p:cNvSpPr>
            <a:spLocks noGrp="1"/>
          </p:cNvSpPr>
          <p:nvPr>
            <p:ph type="title"/>
          </p:nvPr>
        </p:nvSpPr>
        <p:spPr>
          <a:xfrm>
            <a:off x="3059595" y="263595"/>
            <a:ext cx="6072810" cy="344582"/>
          </a:xfrm>
          <a:noFill/>
        </p:spPr>
        <p:txBody>
          <a:bodyPr vert="horz" lIns="91440" tIns="45720" rIns="91440" bIns="45720" rtlCol="0" anchor="b">
            <a:normAutofit/>
          </a:bodyPr>
          <a:lstStyle/>
          <a:p>
            <a:pPr algn="ctr"/>
            <a:r>
              <a:rPr lang="en-US" sz="1200" dirty="0">
                <a:latin typeface="+mn-lt"/>
              </a:rPr>
              <a:t>Strip all the wires (about 2mm). </a:t>
            </a:r>
          </a:p>
        </p:txBody>
      </p:sp>
    </p:spTree>
    <p:extLst>
      <p:ext uri="{BB962C8B-B14F-4D97-AF65-F5344CB8AC3E}">
        <p14:creationId xmlns:p14="http://schemas.microsoft.com/office/powerpoint/2010/main" val="1083822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5935</TotalTime>
  <Words>1043</Words>
  <Application>Microsoft Macintosh PowerPoint</Application>
  <PresentationFormat>Widescreen</PresentationFormat>
  <Paragraphs>45</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Control Board to Accelerometer Cable </vt:lpstr>
      <vt:lpstr>Materials</vt:lpstr>
      <vt:lpstr>PowerPoint Presentation</vt:lpstr>
      <vt:lpstr>PowerPoint Presentation</vt:lpstr>
      <vt:lpstr>PowerPoint Presentation</vt:lpstr>
      <vt:lpstr>PowerPoint Presentation</vt:lpstr>
      <vt:lpstr>PowerPoint Presentation</vt:lpstr>
      <vt:lpstr>PowerPoint Presentation</vt:lpstr>
      <vt:lpstr>Strip all the wires (about 2mm).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(3mm). Using the KK 254 crimper, crimp on KK 254 tips. Be sure to use slot A.</vt:lpstr>
      <vt:lpstr>Once the wire ends are crimped, they should look as shown: isolation held by the first grip but not the second and a bit of exposed wire peaking out the end of the second grip.</vt:lpstr>
      <vt:lpstr>PowerPoint Presentation</vt:lpstr>
      <vt:lpstr>PowerPoint Presentation</vt:lpstr>
      <vt:lpstr>Wire harness complete! The ground wire will be given a tip later.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Board to Acceleramotar Cable </dc:title>
  <dc:creator>Sarah Schoultz</dc:creator>
  <cp:lastModifiedBy>Sarah Schoultz</cp:lastModifiedBy>
  <cp:revision>15</cp:revision>
  <dcterms:created xsi:type="dcterms:W3CDTF">2022-03-16T17:20:57Z</dcterms:created>
  <dcterms:modified xsi:type="dcterms:W3CDTF">2022-10-26T23:40:51Z</dcterms:modified>
</cp:coreProperties>
</file>